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303" r:id="rId2"/>
    <p:sldId id="336" r:id="rId3"/>
    <p:sldId id="311" r:id="rId4"/>
    <p:sldId id="327" r:id="rId5"/>
    <p:sldId id="312" r:id="rId6"/>
    <p:sldId id="313" r:id="rId7"/>
    <p:sldId id="314" r:id="rId8"/>
    <p:sldId id="319" r:id="rId9"/>
    <p:sldId id="329" r:id="rId10"/>
    <p:sldId id="318" r:id="rId11"/>
    <p:sldId id="331" r:id="rId12"/>
    <p:sldId id="359" r:id="rId13"/>
    <p:sldId id="332" r:id="rId14"/>
    <p:sldId id="315" r:id="rId15"/>
    <p:sldId id="355" r:id="rId16"/>
    <p:sldId id="321" r:id="rId17"/>
    <p:sldId id="353" r:id="rId18"/>
    <p:sldId id="358" r:id="rId19"/>
    <p:sldId id="316" r:id="rId20"/>
    <p:sldId id="356" r:id="rId21"/>
    <p:sldId id="357" r:id="rId22"/>
    <p:sldId id="354" r:id="rId23"/>
    <p:sldId id="350" r:id="rId24"/>
    <p:sldId id="337" r:id="rId25"/>
    <p:sldId id="347" r:id="rId26"/>
    <p:sldId id="341" r:id="rId27"/>
    <p:sldId id="320" r:id="rId28"/>
    <p:sldId id="328" r:id="rId29"/>
    <p:sldId id="324" r:id="rId30"/>
    <p:sldId id="351" r:id="rId31"/>
    <p:sldId id="352" r:id="rId32"/>
    <p:sldId id="323" r:id="rId33"/>
    <p:sldId id="343" r:id="rId34"/>
    <p:sldId id="325" r:id="rId35"/>
    <p:sldId id="348" r:id="rId36"/>
    <p:sldId id="326" r:id="rId37"/>
    <p:sldId id="340" r:id="rId38"/>
    <p:sldId id="342" r:id="rId39"/>
    <p:sldId id="349" r:id="rId40"/>
    <p:sldId id="344" r:id="rId41"/>
    <p:sldId id="345" r:id="rId42"/>
    <p:sldId id="346" r:id="rId43"/>
  </p:sldIdLst>
  <p:sldSz cx="9144000" cy="6858000" type="screen4x3"/>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1358" autoAdjust="0"/>
  </p:normalViewPr>
  <p:slideViewPr>
    <p:cSldViewPr>
      <p:cViewPr varScale="1">
        <p:scale>
          <a:sx n="79" d="100"/>
          <a:sy n="79" d="100"/>
        </p:scale>
        <p:origin x="5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90665" cy="488148"/>
          </a:xfrm>
          <a:prstGeom prst="rect">
            <a:avLst/>
          </a:prstGeom>
        </p:spPr>
        <p:txBody>
          <a:bodyPr vert="horz" lIns="89776" tIns="44888" rIns="89776" bIns="44888" rtlCol="0"/>
          <a:lstStyle>
            <a:lvl1pPr algn="l">
              <a:defRPr sz="1200"/>
            </a:lvl1pPr>
          </a:lstStyle>
          <a:p>
            <a:endParaRPr lang="pl-PL"/>
          </a:p>
        </p:txBody>
      </p:sp>
      <p:sp>
        <p:nvSpPr>
          <p:cNvPr id="3" name="Symbol zastępczy daty 2"/>
          <p:cNvSpPr>
            <a:spLocks noGrp="1"/>
          </p:cNvSpPr>
          <p:nvPr>
            <p:ph type="dt" sz="quarter" idx="1"/>
          </p:nvPr>
        </p:nvSpPr>
        <p:spPr>
          <a:xfrm>
            <a:off x="3776866" y="0"/>
            <a:ext cx="2890665" cy="488148"/>
          </a:xfrm>
          <a:prstGeom prst="rect">
            <a:avLst/>
          </a:prstGeom>
        </p:spPr>
        <p:txBody>
          <a:bodyPr vert="horz" lIns="89776" tIns="44888" rIns="89776" bIns="44888" rtlCol="0"/>
          <a:lstStyle>
            <a:lvl1pPr algn="r">
              <a:defRPr sz="1200"/>
            </a:lvl1pPr>
          </a:lstStyle>
          <a:p>
            <a:fld id="{95C83B83-0383-45DE-A4F3-3469CE659402}" type="datetimeFigureOut">
              <a:rPr lang="pl-PL" smtClean="0"/>
              <a:pPr/>
              <a:t>2016-06-23</a:t>
            </a:fld>
            <a:endParaRPr lang="pl-PL"/>
          </a:p>
        </p:txBody>
      </p:sp>
      <p:sp>
        <p:nvSpPr>
          <p:cNvPr id="4" name="Symbol zastępczy stopki 3"/>
          <p:cNvSpPr>
            <a:spLocks noGrp="1"/>
          </p:cNvSpPr>
          <p:nvPr>
            <p:ph type="ftr" sz="quarter" idx="2"/>
          </p:nvPr>
        </p:nvSpPr>
        <p:spPr>
          <a:xfrm>
            <a:off x="0" y="9263893"/>
            <a:ext cx="2890665" cy="488148"/>
          </a:xfrm>
          <a:prstGeom prst="rect">
            <a:avLst/>
          </a:prstGeom>
        </p:spPr>
        <p:txBody>
          <a:bodyPr vert="horz" lIns="89776" tIns="44888" rIns="89776" bIns="44888" rtlCol="0" anchor="b"/>
          <a:lstStyle>
            <a:lvl1pPr algn="l">
              <a:defRPr sz="1200"/>
            </a:lvl1pPr>
          </a:lstStyle>
          <a:p>
            <a:endParaRPr lang="pl-PL"/>
          </a:p>
        </p:txBody>
      </p:sp>
      <p:sp>
        <p:nvSpPr>
          <p:cNvPr id="5" name="Symbol zastępczy numeru slajdu 4"/>
          <p:cNvSpPr>
            <a:spLocks noGrp="1"/>
          </p:cNvSpPr>
          <p:nvPr>
            <p:ph type="sldNum" sz="quarter" idx="3"/>
          </p:nvPr>
        </p:nvSpPr>
        <p:spPr>
          <a:xfrm>
            <a:off x="3776866" y="9263893"/>
            <a:ext cx="2890665" cy="488148"/>
          </a:xfrm>
          <a:prstGeom prst="rect">
            <a:avLst/>
          </a:prstGeom>
        </p:spPr>
        <p:txBody>
          <a:bodyPr vert="horz" lIns="89776" tIns="44888" rIns="89776" bIns="44888" rtlCol="0" anchor="b"/>
          <a:lstStyle>
            <a:lvl1pPr algn="r">
              <a:defRPr sz="1200"/>
            </a:lvl1pPr>
          </a:lstStyle>
          <a:p>
            <a:fld id="{290B3CB8-A611-4E6E-B0D3-9CEC379E3B14}" type="slidenum">
              <a:rPr lang="pl-PL" smtClean="0"/>
              <a:pPr/>
              <a:t>‹#›</a:t>
            </a:fld>
            <a:endParaRPr lang="pl-PL"/>
          </a:p>
        </p:txBody>
      </p:sp>
    </p:spTree>
    <p:extLst>
      <p:ext uri="{BB962C8B-B14F-4D97-AF65-F5344CB8AC3E}">
        <p14:creationId xmlns:p14="http://schemas.microsoft.com/office/powerpoint/2010/main" val="3681264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89938" cy="487680"/>
          </a:xfrm>
          <a:prstGeom prst="rect">
            <a:avLst/>
          </a:prstGeom>
        </p:spPr>
        <p:txBody>
          <a:bodyPr vert="horz" lIns="89776" tIns="44888" rIns="89776" bIns="44888" rtlCol="0"/>
          <a:lstStyle>
            <a:lvl1pPr algn="l">
              <a:defRPr sz="1200"/>
            </a:lvl1pPr>
          </a:lstStyle>
          <a:p>
            <a:endParaRPr lang="en-US"/>
          </a:p>
        </p:txBody>
      </p:sp>
      <p:sp>
        <p:nvSpPr>
          <p:cNvPr id="3" name="Symbol zastępczy daty 2"/>
          <p:cNvSpPr>
            <a:spLocks noGrp="1"/>
          </p:cNvSpPr>
          <p:nvPr>
            <p:ph type="dt" idx="1"/>
          </p:nvPr>
        </p:nvSpPr>
        <p:spPr>
          <a:xfrm>
            <a:off x="3777607" y="0"/>
            <a:ext cx="2889938" cy="487680"/>
          </a:xfrm>
          <a:prstGeom prst="rect">
            <a:avLst/>
          </a:prstGeom>
        </p:spPr>
        <p:txBody>
          <a:bodyPr vert="horz" lIns="89776" tIns="44888" rIns="89776" bIns="44888" rtlCol="0"/>
          <a:lstStyle>
            <a:lvl1pPr algn="r">
              <a:defRPr sz="1200"/>
            </a:lvl1pPr>
          </a:lstStyle>
          <a:p>
            <a:fld id="{D374D974-D685-4E2B-AA40-66708AFD6522}" type="datetimeFigureOut">
              <a:rPr lang="en-US" smtClean="0"/>
              <a:pPr/>
              <a:t>6/23/2016</a:t>
            </a:fld>
            <a:endParaRPr lang="en-US"/>
          </a:p>
        </p:txBody>
      </p:sp>
      <p:sp>
        <p:nvSpPr>
          <p:cNvPr id="4" name="Symbol zastępczy obrazu slajdu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89776" tIns="44888" rIns="89776" bIns="44888" rtlCol="0" anchor="ctr"/>
          <a:lstStyle/>
          <a:p>
            <a:endParaRPr lang="en-US"/>
          </a:p>
        </p:txBody>
      </p:sp>
      <p:sp>
        <p:nvSpPr>
          <p:cNvPr id="5" name="Symbol zastępczy notatek 4"/>
          <p:cNvSpPr>
            <a:spLocks noGrp="1"/>
          </p:cNvSpPr>
          <p:nvPr>
            <p:ph type="body" sz="quarter" idx="3"/>
          </p:nvPr>
        </p:nvSpPr>
        <p:spPr>
          <a:xfrm>
            <a:off x="666909" y="4632960"/>
            <a:ext cx="5335270" cy="4389120"/>
          </a:xfrm>
          <a:prstGeom prst="rect">
            <a:avLst/>
          </a:prstGeom>
        </p:spPr>
        <p:txBody>
          <a:bodyPr vert="horz" lIns="89776" tIns="44888" rIns="89776" bIns="4488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stopki 5"/>
          <p:cNvSpPr>
            <a:spLocks noGrp="1"/>
          </p:cNvSpPr>
          <p:nvPr>
            <p:ph type="ftr" sz="quarter" idx="4"/>
          </p:nvPr>
        </p:nvSpPr>
        <p:spPr>
          <a:xfrm>
            <a:off x="0" y="9264228"/>
            <a:ext cx="2889938" cy="487680"/>
          </a:xfrm>
          <a:prstGeom prst="rect">
            <a:avLst/>
          </a:prstGeom>
        </p:spPr>
        <p:txBody>
          <a:bodyPr vert="horz" lIns="89776" tIns="44888" rIns="89776" bIns="44888" rtlCol="0" anchor="b"/>
          <a:lstStyle>
            <a:lvl1pPr algn="l">
              <a:defRPr sz="1200"/>
            </a:lvl1pPr>
          </a:lstStyle>
          <a:p>
            <a:endParaRPr lang="en-US"/>
          </a:p>
        </p:txBody>
      </p:sp>
      <p:sp>
        <p:nvSpPr>
          <p:cNvPr id="7" name="Symbol zastępczy numeru slajdu 6"/>
          <p:cNvSpPr>
            <a:spLocks noGrp="1"/>
          </p:cNvSpPr>
          <p:nvPr>
            <p:ph type="sldNum" sz="quarter" idx="5"/>
          </p:nvPr>
        </p:nvSpPr>
        <p:spPr>
          <a:xfrm>
            <a:off x="3777607" y="9264228"/>
            <a:ext cx="2889938" cy="487680"/>
          </a:xfrm>
          <a:prstGeom prst="rect">
            <a:avLst/>
          </a:prstGeom>
        </p:spPr>
        <p:txBody>
          <a:bodyPr vert="horz" lIns="89776" tIns="44888" rIns="89776" bIns="44888" rtlCol="0" anchor="b"/>
          <a:lstStyle>
            <a:lvl1pPr algn="r">
              <a:defRPr sz="1200"/>
            </a:lvl1pPr>
          </a:lstStyle>
          <a:p>
            <a:fld id="{BA0445A3-2B5D-4C92-B26B-5C2DB86163B3}" type="slidenum">
              <a:rPr lang="en-US" smtClean="0"/>
              <a:pPr/>
              <a:t>‹#›</a:t>
            </a:fld>
            <a:endParaRPr lang="en-US"/>
          </a:p>
        </p:txBody>
      </p:sp>
    </p:spTree>
    <p:extLst>
      <p:ext uri="{BB962C8B-B14F-4D97-AF65-F5344CB8AC3E}">
        <p14:creationId xmlns:p14="http://schemas.microsoft.com/office/powerpoint/2010/main" val="1784387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a:t>
            </a:fld>
            <a:endParaRPr lang="en-US"/>
          </a:p>
        </p:txBody>
      </p:sp>
    </p:spTree>
    <p:extLst>
      <p:ext uri="{BB962C8B-B14F-4D97-AF65-F5344CB8AC3E}">
        <p14:creationId xmlns:p14="http://schemas.microsoft.com/office/powerpoint/2010/main" val="1706244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10</a:t>
            </a:fld>
            <a:endParaRPr lang="en-US"/>
          </a:p>
        </p:txBody>
      </p:sp>
    </p:spTree>
    <p:extLst>
      <p:ext uri="{BB962C8B-B14F-4D97-AF65-F5344CB8AC3E}">
        <p14:creationId xmlns:p14="http://schemas.microsoft.com/office/powerpoint/2010/main" val="2654920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11</a:t>
            </a:fld>
            <a:endParaRPr lang="en-US"/>
          </a:p>
        </p:txBody>
      </p:sp>
    </p:spTree>
    <p:extLst>
      <p:ext uri="{BB962C8B-B14F-4D97-AF65-F5344CB8AC3E}">
        <p14:creationId xmlns:p14="http://schemas.microsoft.com/office/powerpoint/2010/main" val="2796572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12</a:t>
            </a:fld>
            <a:endParaRPr lang="en-US"/>
          </a:p>
        </p:txBody>
      </p:sp>
    </p:spTree>
    <p:extLst>
      <p:ext uri="{BB962C8B-B14F-4D97-AF65-F5344CB8AC3E}">
        <p14:creationId xmlns:p14="http://schemas.microsoft.com/office/powerpoint/2010/main" val="1299517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13</a:t>
            </a:fld>
            <a:endParaRPr lang="en-US"/>
          </a:p>
        </p:txBody>
      </p:sp>
    </p:spTree>
    <p:extLst>
      <p:ext uri="{BB962C8B-B14F-4D97-AF65-F5344CB8AC3E}">
        <p14:creationId xmlns:p14="http://schemas.microsoft.com/office/powerpoint/2010/main" val="2300238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14</a:t>
            </a:fld>
            <a:endParaRPr lang="en-US"/>
          </a:p>
        </p:txBody>
      </p:sp>
    </p:spTree>
    <p:extLst>
      <p:ext uri="{BB962C8B-B14F-4D97-AF65-F5344CB8AC3E}">
        <p14:creationId xmlns:p14="http://schemas.microsoft.com/office/powerpoint/2010/main" val="2335420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15</a:t>
            </a:fld>
            <a:endParaRPr lang="en-US"/>
          </a:p>
        </p:txBody>
      </p:sp>
    </p:spTree>
    <p:extLst>
      <p:ext uri="{BB962C8B-B14F-4D97-AF65-F5344CB8AC3E}">
        <p14:creationId xmlns:p14="http://schemas.microsoft.com/office/powerpoint/2010/main" val="1018632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16</a:t>
            </a:fld>
            <a:endParaRPr lang="en-US"/>
          </a:p>
        </p:txBody>
      </p:sp>
    </p:spTree>
    <p:extLst>
      <p:ext uri="{BB962C8B-B14F-4D97-AF65-F5344CB8AC3E}">
        <p14:creationId xmlns:p14="http://schemas.microsoft.com/office/powerpoint/2010/main" val="18097518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17</a:t>
            </a:fld>
            <a:endParaRPr lang="en-US"/>
          </a:p>
        </p:txBody>
      </p:sp>
    </p:spTree>
    <p:extLst>
      <p:ext uri="{BB962C8B-B14F-4D97-AF65-F5344CB8AC3E}">
        <p14:creationId xmlns:p14="http://schemas.microsoft.com/office/powerpoint/2010/main" val="23552550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18</a:t>
            </a:fld>
            <a:endParaRPr lang="en-US"/>
          </a:p>
        </p:txBody>
      </p:sp>
    </p:spTree>
    <p:extLst>
      <p:ext uri="{BB962C8B-B14F-4D97-AF65-F5344CB8AC3E}">
        <p14:creationId xmlns:p14="http://schemas.microsoft.com/office/powerpoint/2010/main" val="1834513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19</a:t>
            </a:fld>
            <a:endParaRPr lang="en-US"/>
          </a:p>
        </p:txBody>
      </p:sp>
    </p:spTree>
    <p:extLst>
      <p:ext uri="{BB962C8B-B14F-4D97-AF65-F5344CB8AC3E}">
        <p14:creationId xmlns:p14="http://schemas.microsoft.com/office/powerpoint/2010/main" val="2655261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a:t>
            </a:fld>
            <a:endParaRPr lang="en-US"/>
          </a:p>
        </p:txBody>
      </p:sp>
    </p:spTree>
    <p:extLst>
      <p:ext uri="{BB962C8B-B14F-4D97-AF65-F5344CB8AC3E}">
        <p14:creationId xmlns:p14="http://schemas.microsoft.com/office/powerpoint/2010/main" val="122818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20</a:t>
            </a:fld>
            <a:endParaRPr lang="en-US"/>
          </a:p>
        </p:txBody>
      </p:sp>
    </p:spTree>
    <p:extLst>
      <p:ext uri="{BB962C8B-B14F-4D97-AF65-F5344CB8AC3E}">
        <p14:creationId xmlns:p14="http://schemas.microsoft.com/office/powerpoint/2010/main" val="1951984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21</a:t>
            </a:fld>
            <a:endParaRPr lang="en-US"/>
          </a:p>
        </p:txBody>
      </p:sp>
    </p:spTree>
    <p:extLst>
      <p:ext uri="{BB962C8B-B14F-4D97-AF65-F5344CB8AC3E}">
        <p14:creationId xmlns:p14="http://schemas.microsoft.com/office/powerpoint/2010/main" val="4212794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22</a:t>
            </a:fld>
            <a:endParaRPr lang="en-US"/>
          </a:p>
        </p:txBody>
      </p:sp>
    </p:spTree>
    <p:extLst>
      <p:ext uri="{BB962C8B-B14F-4D97-AF65-F5344CB8AC3E}">
        <p14:creationId xmlns:p14="http://schemas.microsoft.com/office/powerpoint/2010/main" val="2348539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23</a:t>
            </a:fld>
            <a:endParaRPr lang="en-US"/>
          </a:p>
        </p:txBody>
      </p:sp>
    </p:spTree>
    <p:extLst>
      <p:ext uri="{BB962C8B-B14F-4D97-AF65-F5344CB8AC3E}">
        <p14:creationId xmlns:p14="http://schemas.microsoft.com/office/powerpoint/2010/main" val="5500299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24</a:t>
            </a:fld>
            <a:endParaRPr lang="en-US"/>
          </a:p>
        </p:txBody>
      </p:sp>
    </p:spTree>
    <p:extLst>
      <p:ext uri="{BB962C8B-B14F-4D97-AF65-F5344CB8AC3E}">
        <p14:creationId xmlns:p14="http://schemas.microsoft.com/office/powerpoint/2010/main" val="5321187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25</a:t>
            </a:fld>
            <a:endParaRPr lang="en-US"/>
          </a:p>
        </p:txBody>
      </p:sp>
    </p:spTree>
    <p:extLst>
      <p:ext uri="{BB962C8B-B14F-4D97-AF65-F5344CB8AC3E}">
        <p14:creationId xmlns:p14="http://schemas.microsoft.com/office/powerpoint/2010/main" val="27257246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26</a:t>
            </a:fld>
            <a:endParaRPr lang="en-US"/>
          </a:p>
        </p:txBody>
      </p:sp>
    </p:spTree>
    <p:extLst>
      <p:ext uri="{BB962C8B-B14F-4D97-AF65-F5344CB8AC3E}">
        <p14:creationId xmlns:p14="http://schemas.microsoft.com/office/powerpoint/2010/main" val="4079799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27</a:t>
            </a:fld>
            <a:endParaRPr lang="en-US"/>
          </a:p>
        </p:txBody>
      </p:sp>
    </p:spTree>
    <p:extLst>
      <p:ext uri="{BB962C8B-B14F-4D97-AF65-F5344CB8AC3E}">
        <p14:creationId xmlns:p14="http://schemas.microsoft.com/office/powerpoint/2010/main" val="14367628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28</a:t>
            </a:fld>
            <a:endParaRPr lang="en-US"/>
          </a:p>
        </p:txBody>
      </p:sp>
    </p:spTree>
    <p:extLst>
      <p:ext uri="{BB962C8B-B14F-4D97-AF65-F5344CB8AC3E}">
        <p14:creationId xmlns:p14="http://schemas.microsoft.com/office/powerpoint/2010/main" val="27751572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29</a:t>
            </a:fld>
            <a:endParaRPr lang="en-US"/>
          </a:p>
        </p:txBody>
      </p:sp>
    </p:spTree>
    <p:extLst>
      <p:ext uri="{BB962C8B-B14F-4D97-AF65-F5344CB8AC3E}">
        <p14:creationId xmlns:p14="http://schemas.microsoft.com/office/powerpoint/2010/main" val="11470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a:t>
            </a:fld>
            <a:endParaRPr lang="en-US"/>
          </a:p>
        </p:txBody>
      </p:sp>
    </p:spTree>
    <p:extLst>
      <p:ext uri="{BB962C8B-B14F-4D97-AF65-F5344CB8AC3E}">
        <p14:creationId xmlns:p14="http://schemas.microsoft.com/office/powerpoint/2010/main" val="37450377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30</a:t>
            </a:fld>
            <a:endParaRPr lang="en-US"/>
          </a:p>
        </p:txBody>
      </p:sp>
    </p:spTree>
    <p:extLst>
      <p:ext uri="{BB962C8B-B14F-4D97-AF65-F5344CB8AC3E}">
        <p14:creationId xmlns:p14="http://schemas.microsoft.com/office/powerpoint/2010/main" val="114705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31</a:t>
            </a:fld>
            <a:endParaRPr lang="en-US"/>
          </a:p>
        </p:txBody>
      </p:sp>
    </p:spTree>
    <p:extLst>
      <p:ext uri="{BB962C8B-B14F-4D97-AF65-F5344CB8AC3E}">
        <p14:creationId xmlns:p14="http://schemas.microsoft.com/office/powerpoint/2010/main" val="114705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32</a:t>
            </a:fld>
            <a:endParaRPr lang="en-US"/>
          </a:p>
        </p:txBody>
      </p:sp>
    </p:spTree>
    <p:extLst>
      <p:ext uri="{BB962C8B-B14F-4D97-AF65-F5344CB8AC3E}">
        <p14:creationId xmlns:p14="http://schemas.microsoft.com/office/powerpoint/2010/main" val="33174319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33</a:t>
            </a:fld>
            <a:endParaRPr lang="en-US"/>
          </a:p>
        </p:txBody>
      </p:sp>
    </p:spTree>
    <p:extLst>
      <p:ext uri="{BB962C8B-B14F-4D97-AF65-F5344CB8AC3E}">
        <p14:creationId xmlns:p14="http://schemas.microsoft.com/office/powerpoint/2010/main" val="21900404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34</a:t>
            </a:fld>
            <a:endParaRPr lang="en-US"/>
          </a:p>
        </p:txBody>
      </p:sp>
    </p:spTree>
    <p:extLst>
      <p:ext uri="{BB962C8B-B14F-4D97-AF65-F5344CB8AC3E}">
        <p14:creationId xmlns:p14="http://schemas.microsoft.com/office/powerpoint/2010/main" val="22646176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35</a:t>
            </a:fld>
            <a:endParaRPr lang="en-US"/>
          </a:p>
        </p:txBody>
      </p:sp>
    </p:spTree>
    <p:extLst>
      <p:ext uri="{BB962C8B-B14F-4D97-AF65-F5344CB8AC3E}">
        <p14:creationId xmlns:p14="http://schemas.microsoft.com/office/powerpoint/2010/main" val="25276897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36</a:t>
            </a:fld>
            <a:endParaRPr lang="en-US"/>
          </a:p>
        </p:txBody>
      </p:sp>
    </p:spTree>
    <p:extLst>
      <p:ext uri="{BB962C8B-B14F-4D97-AF65-F5344CB8AC3E}">
        <p14:creationId xmlns:p14="http://schemas.microsoft.com/office/powerpoint/2010/main" val="13386184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37</a:t>
            </a:fld>
            <a:endParaRPr lang="en-US"/>
          </a:p>
        </p:txBody>
      </p:sp>
    </p:spTree>
    <p:extLst>
      <p:ext uri="{BB962C8B-B14F-4D97-AF65-F5344CB8AC3E}">
        <p14:creationId xmlns:p14="http://schemas.microsoft.com/office/powerpoint/2010/main" val="24780775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38</a:t>
            </a:fld>
            <a:endParaRPr lang="en-US"/>
          </a:p>
        </p:txBody>
      </p:sp>
    </p:spTree>
    <p:extLst>
      <p:ext uri="{BB962C8B-B14F-4D97-AF65-F5344CB8AC3E}">
        <p14:creationId xmlns:p14="http://schemas.microsoft.com/office/powerpoint/2010/main" val="36925356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39</a:t>
            </a:fld>
            <a:endParaRPr lang="en-US"/>
          </a:p>
        </p:txBody>
      </p:sp>
    </p:spTree>
    <p:extLst>
      <p:ext uri="{BB962C8B-B14F-4D97-AF65-F5344CB8AC3E}">
        <p14:creationId xmlns:p14="http://schemas.microsoft.com/office/powerpoint/2010/main" val="258317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4</a:t>
            </a:fld>
            <a:endParaRPr lang="en-US"/>
          </a:p>
        </p:txBody>
      </p:sp>
    </p:spTree>
    <p:extLst>
      <p:ext uri="{BB962C8B-B14F-4D97-AF65-F5344CB8AC3E}">
        <p14:creationId xmlns:p14="http://schemas.microsoft.com/office/powerpoint/2010/main" val="3408163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40</a:t>
            </a:fld>
            <a:endParaRPr lang="en-US"/>
          </a:p>
        </p:txBody>
      </p:sp>
    </p:spTree>
    <p:extLst>
      <p:ext uri="{BB962C8B-B14F-4D97-AF65-F5344CB8AC3E}">
        <p14:creationId xmlns:p14="http://schemas.microsoft.com/office/powerpoint/2010/main" val="16262477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41</a:t>
            </a:fld>
            <a:endParaRPr lang="en-US"/>
          </a:p>
        </p:txBody>
      </p:sp>
    </p:spTree>
    <p:extLst>
      <p:ext uri="{BB962C8B-B14F-4D97-AF65-F5344CB8AC3E}">
        <p14:creationId xmlns:p14="http://schemas.microsoft.com/office/powerpoint/2010/main" val="6808705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42</a:t>
            </a:fld>
            <a:endParaRPr lang="en-US"/>
          </a:p>
        </p:txBody>
      </p:sp>
    </p:spTree>
    <p:extLst>
      <p:ext uri="{BB962C8B-B14F-4D97-AF65-F5344CB8AC3E}">
        <p14:creationId xmlns:p14="http://schemas.microsoft.com/office/powerpoint/2010/main" val="363287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5</a:t>
            </a:fld>
            <a:endParaRPr lang="en-US"/>
          </a:p>
        </p:txBody>
      </p:sp>
    </p:spTree>
    <p:extLst>
      <p:ext uri="{BB962C8B-B14F-4D97-AF65-F5344CB8AC3E}">
        <p14:creationId xmlns:p14="http://schemas.microsoft.com/office/powerpoint/2010/main" val="2868464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6</a:t>
            </a:fld>
            <a:endParaRPr lang="en-US"/>
          </a:p>
        </p:txBody>
      </p:sp>
    </p:spTree>
    <p:extLst>
      <p:ext uri="{BB962C8B-B14F-4D97-AF65-F5344CB8AC3E}">
        <p14:creationId xmlns:p14="http://schemas.microsoft.com/office/powerpoint/2010/main" val="3445824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7</a:t>
            </a:fld>
            <a:endParaRPr lang="en-US"/>
          </a:p>
        </p:txBody>
      </p:sp>
    </p:spTree>
    <p:extLst>
      <p:ext uri="{BB962C8B-B14F-4D97-AF65-F5344CB8AC3E}">
        <p14:creationId xmlns:p14="http://schemas.microsoft.com/office/powerpoint/2010/main" val="2004350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8</a:t>
            </a:fld>
            <a:endParaRPr lang="en-US"/>
          </a:p>
        </p:txBody>
      </p:sp>
    </p:spTree>
    <p:extLst>
      <p:ext uri="{BB962C8B-B14F-4D97-AF65-F5344CB8AC3E}">
        <p14:creationId xmlns:p14="http://schemas.microsoft.com/office/powerpoint/2010/main" val="3760167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224439" indent="-224439" defTabSz="897758">
              <a:defRPr/>
            </a:pPr>
            <a:r>
              <a:rPr lang="pl-PL" sz="1000" dirty="0" smtClean="0"/>
              <a:t>Im lepiej przygotowany projekt, tym większa szansa na realizację z Programu.</a:t>
            </a:r>
          </a:p>
          <a:p>
            <a:pPr marL="224439" indent="-224439"/>
            <a:endParaRPr lang="pl-PL" sz="1000" dirty="0" smtClean="0"/>
          </a:p>
          <a:p>
            <a:pPr marL="224439" indent="-224439"/>
            <a:r>
              <a:rPr lang="pl-PL" sz="1000" dirty="0" smtClean="0"/>
              <a:t>Rzetelne przygotowanie projektu ma ogromny wpływ na to jak będzie wyglądał projekt po przyznaniu pieniędzy. Dlatego już teraz chcemy zaznaczyć, że przygotowanie jest bardzo istotne - jeśli zostaną Państwu przydzielone środki, wszystko to, co stworzycie na tym etapie musi być wcielone w życie.</a:t>
            </a:r>
          </a:p>
          <a:p>
            <a:pPr marL="224439" indent="-224439"/>
            <a:endParaRPr lang="pl-PL" sz="1000" dirty="0" smtClean="0"/>
          </a:p>
        </p:txBody>
      </p:sp>
      <p:sp>
        <p:nvSpPr>
          <p:cNvPr id="4" name="Symbol zastępczy numeru slajdu 3"/>
          <p:cNvSpPr>
            <a:spLocks noGrp="1"/>
          </p:cNvSpPr>
          <p:nvPr>
            <p:ph type="sldNum" sz="quarter" idx="10"/>
          </p:nvPr>
        </p:nvSpPr>
        <p:spPr/>
        <p:txBody>
          <a:bodyPr/>
          <a:lstStyle/>
          <a:p>
            <a:fld id="{BA0445A3-2B5D-4C92-B26B-5C2DB86163B3}" type="slidenum">
              <a:rPr lang="en-US" smtClean="0"/>
              <a:pPr/>
              <a:t>9</a:t>
            </a:fld>
            <a:endParaRPr lang="en-US"/>
          </a:p>
        </p:txBody>
      </p:sp>
    </p:spTree>
    <p:extLst>
      <p:ext uri="{BB962C8B-B14F-4D97-AF65-F5344CB8AC3E}">
        <p14:creationId xmlns:p14="http://schemas.microsoft.com/office/powerpoint/2010/main" val="4072691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89235-629F-4CC3-88DB-8F610246FD51}" type="datetimeFigureOut">
              <a:rPr lang="en-US" smtClean="0"/>
              <a:pPr/>
              <a:t>6/23/2016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033257-8886-4D8A-8ECE-734541D0908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9235-629F-4CC3-88DB-8F610246FD51}" type="datetimeFigureOut">
              <a:rPr lang="en-US" smtClean="0"/>
              <a:pPr/>
              <a:t>6/23/2016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33257-8886-4D8A-8ECE-734541D0908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28596" y="2643182"/>
            <a:ext cx="8229600" cy="1143000"/>
          </a:xfrm>
        </p:spPr>
        <p:txBody>
          <a:bodyPr>
            <a:noAutofit/>
          </a:bodyPr>
          <a:lstStyle/>
          <a:p>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Kontrola w Programie </a:t>
            </a:r>
            <a:r>
              <a:rPr lang="pl-PL" sz="2800" dirty="0" err="1" smtClean="0"/>
              <a:t>Interreg</a:t>
            </a:r>
            <a:r>
              <a:rPr lang="pl-PL" sz="2800" dirty="0" smtClean="0"/>
              <a:t> VA Polska – Słowacja – co warto wiedzieć przygotowując się do udziału w </a:t>
            </a:r>
            <a:r>
              <a:rPr lang="pl-PL" sz="2800" dirty="0" err="1" smtClean="0"/>
              <a:t>transgranicznym</a:t>
            </a:r>
            <a:r>
              <a:rPr lang="pl-PL" sz="2800" dirty="0" smtClean="0"/>
              <a:t> projekcie</a:t>
            </a:r>
            <a:br>
              <a:rPr lang="pl-PL" sz="2800" dirty="0" smtClean="0"/>
            </a:br>
            <a:r>
              <a:rPr lang="pl-PL" sz="2800" dirty="0"/>
              <a:t/>
            </a:r>
            <a:br>
              <a:rPr lang="pl-PL" sz="2800" dirty="0"/>
            </a:br>
            <a:r>
              <a:rPr lang="pl-PL" sz="2800" dirty="0" smtClean="0"/>
              <a:t/>
            </a:r>
            <a:br>
              <a:rPr lang="pl-PL" sz="2800" dirty="0" smtClean="0"/>
            </a:br>
            <a:endParaRPr lang="en-US" sz="2800" dirty="0"/>
          </a:p>
        </p:txBody>
      </p:sp>
      <p:sp>
        <p:nvSpPr>
          <p:cNvPr id="9" name="Title 12"/>
          <p:cNvSpPr txBox="1">
            <a:spLocks/>
          </p:cNvSpPr>
          <p:nvPr/>
        </p:nvSpPr>
        <p:spPr>
          <a:xfrm>
            <a:off x="457200" y="5486400"/>
            <a:ext cx="8229600" cy="1143000"/>
          </a:xfrm>
          <a:prstGeom prst="rect">
            <a:avLst/>
          </a:prstGeom>
        </p:spPr>
        <p:txBody>
          <a:bodyPr vert="horz" lIns="91440" tIns="45720" rIns="91440" bIns="45720" rtlCol="0" anchor="ctr">
            <a:normAutofit/>
          </a:bodyPr>
          <a:lstStyle/>
          <a:p>
            <a:pPr algn="ctr">
              <a:spcBef>
                <a:spcPct val="0"/>
              </a:spcBef>
            </a:pPr>
            <a:r>
              <a:rPr lang="pl-PL" sz="1600" dirty="0" smtClean="0">
                <a:latin typeface="+mj-lt"/>
                <a:ea typeface="+mj-ea"/>
                <a:cs typeface="+mj-cs"/>
              </a:rPr>
              <a:t>Śląski Urząd Wojewódzki </a:t>
            </a:r>
          </a:p>
          <a:p>
            <a:pPr algn="ctr">
              <a:spcBef>
                <a:spcPct val="0"/>
              </a:spcBef>
            </a:pPr>
            <a:r>
              <a:rPr lang="pl-PL" sz="1600" dirty="0" smtClean="0">
                <a:latin typeface="+mj-lt"/>
                <a:ea typeface="+mj-ea"/>
                <a:cs typeface="+mj-cs"/>
              </a:rPr>
              <a:t>Cieszyn, 23 maja 2016 r.</a:t>
            </a:r>
            <a:endParaRPr lang="en-US" sz="1600" dirty="0">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4419600"/>
            <a:ext cx="8229600" cy="1143000"/>
          </a:xfrm>
        </p:spPr>
        <p:txBody>
          <a:bodyPr>
            <a:noAutofit/>
          </a:bodyPr>
          <a:lstStyle/>
          <a:p>
            <a:pPr algn="l">
              <a:lnSpc>
                <a:spcPct val="150000"/>
              </a:lnSpc>
            </a:pPr>
            <a:r>
              <a:rPr lang="pl-PL" sz="2800" dirty="0" smtClean="0"/>
              <a:t>Zadania wojewody</a:t>
            </a:r>
            <a:br>
              <a:rPr lang="pl-PL" sz="2800" dirty="0" smtClean="0"/>
            </a:br>
            <a:r>
              <a:rPr lang="pl-PL" sz="2400" dirty="0"/>
              <a:t>Kontrola administracyjna </a:t>
            </a:r>
            <a:r>
              <a:rPr lang="pl-PL" sz="2400" dirty="0" smtClean="0"/>
              <a:t>partnerów projektów,</a:t>
            </a:r>
            <a:r>
              <a:rPr lang="pl-PL" sz="2400" dirty="0"/>
              <a:t/>
            </a:r>
            <a:br>
              <a:rPr lang="pl-PL" sz="2400" dirty="0"/>
            </a:br>
            <a:r>
              <a:rPr lang="pl-PL" sz="2400" dirty="0"/>
              <a:t> Kontrola na miejscu realizacji projektu,</a:t>
            </a:r>
            <a:br>
              <a:rPr lang="pl-PL" sz="2400" dirty="0"/>
            </a:br>
            <a:r>
              <a:rPr lang="pl-PL" sz="2400" dirty="0"/>
              <a:t> Kontrola stosowania ustawy prawo zamówień publicznych</a:t>
            </a:r>
            <a:br>
              <a:rPr lang="pl-PL" sz="2400" dirty="0"/>
            </a:br>
            <a:r>
              <a:rPr lang="pl-PL" sz="2400" dirty="0"/>
              <a:t> Badanie zachowania zasady konkurencyjności, </a:t>
            </a:r>
            <a:br>
              <a:rPr lang="pl-PL" sz="2400" dirty="0"/>
            </a:br>
            <a:r>
              <a:rPr lang="pl-PL" sz="2400" dirty="0"/>
              <a:t> Kontrola trwałości projektów 2007-2013, 2014-2020,</a:t>
            </a:r>
            <a:br>
              <a:rPr lang="pl-PL" sz="2400" dirty="0"/>
            </a:br>
            <a:r>
              <a:rPr lang="pl-PL" sz="2400" dirty="0"/>
              <a:t> Pomniejszanie wydatków,</a:t>
            </a:r>
            <a:br>
              <a:rPr lang="pl-PL" sz="2400" dirty="0"/>
            </a:br>
            <a:r>
              <a:rPr lang="pl-PL" sz="2400" dirty="0"/>
              <a:t> Nakładanie korekt finansowych,</a:t>
            </a:r>
            <a:br>
              <a:rPr lang="pl-PL" sz="2400" dirty="0"/>
            </a:br>
            <a:r>
              <a:rPr lang="pl-PL" sz="2400" dirty="0"/>
              <a:t> Zapobieganie nieprawidłowościom </a:t>
            </a:r>
            <a:r>
              <a:rPr lang="pl-PL" sz="2400" dirty="0" smtClean="0"/>
              <a:t/>
            </a:r>
            <a:br>
              <a:rPr lang="pl-PL" sz="2400" dirty="0" smtClean="0"/>
            </a:br>
            <a:r>
              <a:rPr lang="pl-PL" sz="2400" dirty="0" smtClean="0"/>
              <a:t>Wykrywanie </a:t>
            </a:r>
            <a:r>
              <a:rPr lang="pl-PL" sz="2400" dirty="0"/>
              <a:t>nieprawidłowości</a:t>
            </a:r>
            <a:br>
              <a:rPr lang="pl-PL" sz="2400" dirty="0"/>
            </a:br>
            <a:r>
              <a:rPr lang="pl-PL" sz="2400" dirty="0" smtClean="0">
                <a:effectLst>
                  <a:outerShdw blurRad="38100" dist="38100" dir="2700000" algn="tl">
                    <a:srgbClr val="000000">
                      <a:alpha val="43137"/>
                    </a:srgbClr>
                  </a:outerShdw>
                </a:effectLst>
              </a:rPr>
              <a:t/>
            </a:r>
            <a:br>
              <a:rPr lang="pl-PL" sz="24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9552" y="3861048"/>
            <a:ext cx="8229600" cy="1143000"/>
          </a:xfrm>
        </p:spPr>
        <p:txBody>
          <a:bodyPr>
            <a:noAutofit/>
          </a:bodyPr>
          <a:lstStyle/>
          <a:p>
            <a:r>
              <a:rPr lang="pl-PL" altLang="pl-PL" sz="2800" dirty="0" smtClean="0">
                <a:solidFill>
                  <a:srgbClr val="000000"/>
                </a:solidFill>
                <a:latin typeface="Gabriola" panose="04040605051002020D02" pitchFamily="82" charset="0"/>
                <a:cs typeface="Tahoma" panose="020B0604030504040204" pitchFamily="34" charset="0"/>
              </a:rPr>
              <a:t/>
            </a:r>
            <a:br>
              <a:rPr lang="pl-PL" altLang="pl-PL" sz="2800" dirty="0" smtClean="0">
                <a:solidFill>
                  <a:srgbClr val="000000"/>
                </a:solidFill>
                <a:latin typeface="Gabriola" panose="04040605051002020D02" pitchFamily="82" charset="0"/>
                <a:cs typeface="Tahoma" panose="020B0604030504040204" pitchFamily="34" charset="0"/>
              </a:rPr>
            </a:br>
            <a:r>
              <a:rPr lang="pl-PL" altLang="pl-PL" sz="2800" dirty="0" smtClean="0">
                <a:solidFill>
                  <a:srgbClr val="000000"/>
                </a:solidFill>
                <a:latin typeface="Gabriola" panose="04040605051002020D02" pitchFamily="82" charset="0"/>
                <a:cs typeface="Tahoma" panose="020B0604030504040204" pitchFamily="34" charset="0"/>
              </a:rPr>
              <a:t/>
            </a:r>
            <a:br>
              <a:rPr lang="pl-PL" altLang="pl-PL" sz="2800" dirty="0" smtClean="0">
                <a:solidFill>
                  <a:srgbClr val="000000"/>
                </a:solidFill>
                <a:latin typeface="Gabriola" panose="04040605051002020D02" pitchFamily="82"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Pojęcie projektu</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 dla PW</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 dla PP</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a:solidFill>
                  <a:srgbClr val="000000"/>
                </a:solidFill>
                <a:latin typeface="Calibri" panose="020F0502020204030204" pitchFamily="34" charset="0"/>
                <a:cs typeface="Tahoma" panose="020B0604030504040204" pitchFamily="34" charset="0"/>
              </a:rPr>
              <a:t/>
            </a:r>
            <a:br>
              <a:rPr lang="pl-PL" altLang="pl-PL" sz="2400" dirty="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definicja projektu wg umowy:</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rPr>
              <a:t/>
            </a:r>
            <a:br>
              <a:rPr lang="pl-PL" altLang="pl-PL" sz="2400" dirty="0" smtClean="0">
                <a:solidFill>
                  <a:srgbClr val="000000"/>
                </a:solidFill>
                <a:latin typeface="Calibri" panose="020F0502020204030204" pitchFamily="34" charset="0"/>
              </a:rPr>
            </a:br>
            <a:r>
              <a:rPr lang="pl-PL" altLang="pl-PL" sz="2400" dirty="0" smtClean="0">
                <a:solidFill>
                  <a:srgbClr val="000000"/>
                </a:solidFill>
                <a:latin typeface="Calibri" panose="020F0502020204030204" pitchFamily="34" charset="0"/>
              </a:rPr>
              <a:t>przedsięwzięcie zmierzające do osiągnięcia zamierzonego celu określonego za pomocą wskaźników produktu, określonych we wniosku o dofinansowanie, wdrażane w ramach programu na podstawie umowy</a:t>
            </a:r>
            <a:r>
              <a:rPr lang="pl-PL" sz="2400" dirty="0"/>
              <a:t/>
            </a:r>
            <a:br>
              <a:rPr lang="pl-PL" sz="2400" dirty="0"/>
            </a:br>
            <a:r>
              <a:rPr lang="pl-PL" sz="2400" dirty="0" smtClean="0">
                <a:effectLst>
                  <a:outerShdw blurRad="38100" dist="38100" dir="2700000" algn="tl">
                    <a:srgbClr val="000000">
                      <a:alpha val="43137"/>
                    </a:srgbClr>
                  </a:outerShdw>
                </a:effectLst>
              </a:rPr>
              <a:t/>
            </a:r>
            <a:br>
              <a:rPr lang="pl-PL" sz="24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2961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9552" y="3861048"/>
            <a:ext cx="8229600" cy="1143000"/>
          </a:xfrm>
        </p:spPr>
        <p:txBody>
          <a:bodyPr>
            <a:noAutofit/>
          </a:bodyPr>
          <a:lstStyle/>
          <a:p>
            <a:r>
              <a:rPr lang="pl-PL" altLang="pl-PL" sz="2800" dirty="0" smtClean="0">
                <a:solidFill>
                  <a:srgbClr val="000000"/>
                </a:solidFill>
                <a:latin typeface="Gabriola" panose="04040605051002020D02" pitchFamily="82" charset="0"/>
                <a:cs typeface="Tahoma" panose="020B0604030504040204" pitchFamily="34" charset="0"/>
              </a:rPr>
              <a:t/>
            </a:r>
            <a:br>
              <a:rPr lang="pl-PL" altLang="pl-PL" sz="2800" dirty="0" smtClean="0">
                <a:solidFill>
                  <a:srgbClr val="000000"/>
                </a:solidFill>
                <a:latin typeface="Gabriola" panose="04040605051002020D02" pitchFamily="82" charset="0"/>
                <a:cs typeface="Tahoma" panose="020B0604030504040204" pitchFamily="34" charset="0"/>
              </a:rPr>
            </a:br>
            <a:r>
              <a:rPr lang="pl-PL" altLang="pl-PL" sz="2800" dirty="0" smtClean="0">
                <a:solidFill>
                  <a:srgbClr val="000000"/>
                </a:solidFill>
                <a:latin typeface="Gabriola" panose="04040605051002020D02" pitchFamily="82" charset="0"/>
                <a:cs typeface="Tahoma" panose="020B0604030504040204" pitchFamily="34" charset="0"/>
              </a:rPr>
              <a:t/>
            </a:r>
            <a:br>
              <a:rPr lang="pl-PL" altLang="pl-PL" sz="2800" dirty="0" smtClean="0">
                <a:solidFill>
                  <a:srgbClr val="000000"/>
                </a:solidFill>
                <a:latin typeface="Gabriola" panose="04040605051002020D02" pitchFamily="82"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Przygotowanie dobrego projektu  </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a:solidFill>
                  <a:srgbClr val="000000"/>
                </a:solidFill>
                <a:latin typeface="Calibri" panose="020F0502020204030204" pitchFamily="34" charset="0"/>
                <a:cs typeface="Tahoma" panose="020B0604030504040204" pitchFamily="34" charset="0"/>
              </a:rPr>
              <a:t/>
            </a:r>
            <a:br>
              <a:rPr lang="pl-PL" altLang="pl-PL" sz="2400" dirty="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Projekt </a:t>
            </a:r>
            <a:r>
              <a:rPr lang="pl-PL" altLang="pl-PL" sz="2400" dirty="0">
                <a:solidFill>
                  <a:srgbClr val="000000"/>
                </a:solidFill>
                <a:latin typeface="Calibri" panose="020F0502020204030204" pitchFamily="34" charset="0"/>
                <a:cs typeface="Tahoma" panose="020B0604030504040204" pitchFamily="34" charset="0"/>
              </a:rPr>
              <a:t>to zorganizowany i ułożony w czasie ciąg wielu działań</a:t>
            </a:r>
            <a:br>
              <a:rPr lang="pl-PL" altLang="pl-PL" sz="2400" dirty="0">
                <a:solidFill>
                  <a:srgbClr val="000000"/>
                </a:solidFill>
                <a:latin typeface="Calibri" panose="020F0502020204030204" pitchFamily="34" charset="0"/>
                <a:cs typeface="Tahoma" panose="020B0604030504040204" pitchFamily="34" charset="0"/>
              </a:rPr>
            </a:br>
            <a:r>
              <a:rPr lang="pl-PL" altLang="pl-PL" sz="2400" dirty="0" smtClean="0">
                <a:solidFill>
                  <a:srgbClr val="000000"/>
                </a:solidFill>
                <a:latin typeface="Calibri" panose="020F0502020204030204" pitchFamily="34" charset="0"/>
                <a:cs typeface="Tahoma" panose="020B0604030504040204" pitchFamily="34" charset="0"/>
              </a:rPr>
              <a:t>zamierzających </a:t>
            </a:r>
            <a:r>
              <a:rPr lang="pl-PL" altLang="pl-PL" sz="2400" dirty="0">
                <a:solidFill>
                  <a:srgbClr val="000000"/>
                </a:solidFill>
                <a:latin typeface="Calibri" panose="020F0502020204030204" pitchFamily="34" charset="0"/>
                <a:cs typeface="Tahoma" panose="020B0604030504040204" pitchFamily="34" charset="0"/>
              </a:rPr>
              <a:t>do osiągnięcia konkretnego mierzalnego celu</a:t>
            </a:r>
            <a:br>
              <a:rPr lang="pl-PL" altLang="pl-PL" sz="2400" dirty="0">
                <a:solidFill>
                  <a:srgbClr val="000000"/>
                </a:solidFill>
                <a:latin typeface="Calibri" panose="020F0502020204030204" pitchFamily="34" charset="0"/>
                <a:cs typeface="Tahoma" panose="020B0604030504040204" pitchFamily="34" charset="0"/>
              </a:rPr>
            </a:br>
            <a:r>
              <a:rPr lang="pl-PL" altLang="pl-PL" sz="2400" dirty="0">
                <a:solidFill>
                  <a:srgbClr val="000000"/>
                </a:solidFill>
                <a:latin typeface="Calibri" panose="020F0502020204030204" pitchFamily="34" charset="0"/>
                <a:cs typeface="Tahoma" panose="020B0604030504040204" pitchFamily="34" charset="0"/>
              </a:rPr>
              <a:t/>
            </a:r>
            <a:br>
              <a:rPr lang="pl-PL" altLang="pl-PL" sz="2400" dirty="0">
                <a:solidFill>
                  <a:srgbClr val="000000"/>
                </a:solidFill>
                <a:latin typeface="Calibri" panose="020F0502020204030204" pitchFamily="34" charset="0"/>
                <a:cs typeface="Tahoma" panose="020B0604030504040204" pitchFamily="34" charset="0"/>
              </a:rPr>
            </a:br>
            <a:r>
              <a:rPr lang="pl-PL" altLang="pl-PL" sz="2400" dirty="0">
                <a:solidFill>
                  <a:srgbClr val="000000"/>
                </a:solidFill>
                <a:latin typeface="Calibri" panose="020F0502020204030204" pitchFamily="34" charset="0"/>
                <a:cs typeface="Tahoma" panose="020B0604030504040204" pitchFamily="34" charset="0"/>
              </a:rPr>
              <a:t> </a:t>
            </a:r>
            <a:r>
              <a:rPr lang="pl-PL" altLang="pl-PL" sz="2400" dirty="0" smtClean="0">
                <a:solidFill>
                  <a:srgbClr val="000000"/>
                </a:solidFill>
                <a:latin typeface="Calibri" panose="020F0502020204030204" pitchFamily="34" charset="0"/>
                <a:cs typeface="Tahoma" panose="020B0604030504040204" pitchFamily="34" charset="0"/>
              </a:rPr>
              <a:t>Działania </a:t>
            </a:r>
            <a:r>
              <a:rPr lang="pl-PL" altLang="pl-PL" sz="2400" dirty="0">
                <a:solidFill>
                  <a:srgbClr val="000000"/>
                </a:solidFill>
                <a:latin typeface="Calibri" panose="020F0502020204030204" pitchFamily="34" charset="0"/>
                <a:cs typeface="Tahoma" panose="020B0604030504040204" pitchFamily="34" charset="0"/>
              </a:rPr>
              <a:t>projektu realizowane są:</a:t>
            </a:r>
            <a:br>
              <a:rPr lang="pl-PL" altLang="pl-PL" sz="2400" dirty="0">
                <a:solidFill>
                  <a:srgbClr val="000000"/>
                </a:solidFill>
                <a:latin typeface="Calibri" panose="020F0502020204030204" pitchFamily="34" charset="0"/>
                <a:cs typeface="Tahoma" panose="020B0604030504040204" pitchFamily="34" charset="0"/>
              </a:rPr>
            </a:br>
            <a:r>
              <a:rPr lang="pl-PL" altLang="pl-PL" sz="2400" dirty="0">
                <a:solidFill>
                  <a:srgbClr val="000000"/>
                </a:solidFill>
                <a:latin typeface="Calibri" panose="020F0502020204030204" pitchFamily="34" charset="0"/>
              </a:rPr>
              <a:t> W zdefiniowanym terminie</a:t>
            </a:r>
            <a:br>
              <a:rPr lang="pl-PL" altLang="pl-PL" sz="2400" dirty="0">
                <a:solidFill>
                  <a:srgbClr val="000000"/>
                </a:solidFill>
                <a:latin typeface="Calibri" panose="020F0502020204030204" pitchFamily="34" charset="0"/>
              </a:rPr>
            </a:br>
            <a:r>
              <a:rPr lang="pl-PL" altLang="pl-PL" sz="2400" dirty="0">
                <a:solidFill>
                  <a:srgbClr val="000000"/>
                </a:solidFill>
                <a:latin typeface="Calibri" panose="020F0502020204030204" pitchFamily="34" charset="0"/>
              </a:rPr>
              <a:t> Wydzielonymi zasobami ludzkimi</a:t>
            </a:r>
            <a:br>
              <a:rPr lang="pl-PL" altLang="pl-PL" sz="2400" dirty="0">
                <a:solidFill>
                  <a:srgbClr val="000000"/>
                </a:solidFill>
                <a:latin typeface="Calibri" panose="020F0502020204030204" pitchFamily="34" charset="0"/>
              </a:rPr>
            </a:br>
            <a:r>
              <a:rPr lang="pl-PL" altLang="pl-PL" sz="2400" dirty="0">
                <a:solidFill>
                  <a:srgbClr val="000000"/>
                </a:solidFill>
                <a:latin typeface="Calibri" panose="020F0502020204030204" pitchFamily="34" charset="0"/>
              </a:rPr>
              <a:t> Wydzielonymi zasobami rzeczowymi</a:t>
            </a:r>
            <a:br>
              <a:rPr lang="pl-PL" altLang="pl-PL" sz="2400" dirty="0">
                <a:solidFill>
                  <a:srgbClr val="000000"/>
                </a:solidFill>
                <a:latin typeface="Calibri" panose="020F0502020204030204" pitchFamily="34" charset="0"/>
              </a:rPr>
            </a:br>
            <a:r>
              <a:rPr lang="pl-PL" altLang="pl-PL" sz="2400" dirty="0">
                <a:solidFill>
                  <a:srgbClr val="000000"/>
                </a:solidFill>
                <a:latin typeface="Calibri" panose="020F0502020204030204" pitchFamily="34" charset="0"/>
              </a:rPr>
              <a:t> Wydzielonymi zasobami finansowymi</a:t>
            </a:r>
            <a:br>
              <a:rPr lang="pl-PL" altLang="pl-PL" sz="2400" dirty="0">
                <a:solidFill>
                  <a:srgbClr val="000000"/>
                </a:solidFill>
                <a:latin typeface="Calibri" panose="020F0502020204030204" pitchFamily="34" charset="0"/>
              </a:rPr>
            </a:br>
            <a:r>
              <a:rPr lang="pl-PL" sz="2400" dirty="0"/>
              <a:t/>
            </a:r>
            <a:br>
              <a:rPr lang="pl-PL" sz="2400" dirty="0"/>
            </a:br>
            <a:r>
              <a:rPr lang="pl-PL" sz="2400" dirty="0" smtClean="0">
                <a:effectLst>
                  <a:outerShdw blurRad="38100" dist="38100" dir="2700000" algn="tl">
                    <a:srgbClr val="000000">
                      <a:alpha val="43137"/>
                    </a:srgbClr>
                  </a:outerShdw>
                </a:effectLst>
              </a:rPr>
              <a:t/>
            </a:r>
            <a:br>
              <a:rPr lang="pl-PL" sz="24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9576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4419600"/>
            <a:ext cx="8229600" cy="1143000"/>
          </a:xfrm>
        </p:spPr>
        <p:txBody>
          <a:bodyPr>
            <a:noAutofit/>
          </a:bodyPr>
          <a:lstStyle/>
          <a:p>
            <a:pPr>
              <a:defRPr/>
            </a:pPr>
            <a:r>
              <a:rPr lang="pl-PL" altLang="pl-PL" sz="2400" dirty="0" smtClean="0">
                <a:solidFill>
                  <a:srgbClr val="000000"/>
                </a:solidFill>
                <a:latin typeface="Calibri" panose="020F0502020204030204" pitchFamily="34" charset="0"/>
                <a:cs typeface="Tahoma" panose="020B0604030504040204" pitchFamily="34" charset="0"/>
              </a:rPr>
              <a:t>Przygotowanie dobrego projektu  współpracy transgranicznej</a:t>
            </a:r>
            <a:br>
              <a:rPr lang="pl-PL" altLang="pl-PL" sz="2400" dirty="0" smtClean="0">
                <a:solidFill>
                  <a:srgbClr val="000000"/>
                </a:solidFill>
                <a:latin typeface="Calibri" panose="020F0502020204030204" pitchFamily="34" charset="0"/>
                <a:cs typeface="Tahoma" panose="020B0604030504040204" pitchFamily="34" charset="0"/>
              </a:rPr>
            </a:br>
            <a:r>
              <a:rPr lang="pl-PL" altLang="pl-PL" sz="2400" dirty="0">
                <a:solidFill>
                  <a:srgbClr val="000000"/>
                </a:solidFill>
                <a:latin typeface="Calibri" panose="020F0502020204030204" pitchFamily="34" charset="0"/>
                <a:cs typeface="Tahoma" panose="020B0604030504040204" pitchFamily="34" charset="0"/>
              </a:rPr>
              <a:t/>
            </a:r>
            <a:br>
              <a:rPr lang="pl-PL" altLang="pl-PL" sz="2400" dirty="0">
                <a:solidFill>
                  <a:srgbClr val="000000"/>
                </a:solidFill>
                <a:latin typeface="Calibri" panose="020F0502020204030204" pitchFamily="34" charset="0"/>
                <a:cs typeface="Tahoma" panose="020B0604030504040204" pitchFamily="34" charset="0"/>
              </a:rPr>
            </a:br>
            <a:r>
              <a:rPr lang="pl-PL" sz="2400" dirty="0">
                <a:solidFill>
                  <a:srgbClr val="000000"/>
                </a:solidFill>
                <a:latin typeface="Calibri" pitchFamily="34" charset="0"/>
              </a:rPr>
              <a:t> Identyfikuje i rozwiązuje wybrany </a:t>
            </a:r>
            <a:r>
              <a:rPr lang="pl-PL" sz="2400" dirty="0" smtClean="0">
                <a:solidFill>
                  <a:srgbClr val="000000"/>
                </a:solidFill>
                <a:latin typeface="Calibri" pitchFamily="34" charset="0"/>
              </a:rPr>
              <a:t>problem,</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Posiada jednoznaczny opis celów, działań </a:t>
            </a:r>
            <a:r>
              <a:rPr lang="pl-PL" sz="2400" dirty="0" smtClean="0">
                <a:solidFill>
                  <a:srgbClr val="000000"/>
                </a:solidFill>
                <a:latin typeface="Calibri" pitchFamily="34" charset="0"/>
              </a:rPr>
              <a:t>projektu,</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Uwzględnia uwarunkowania, np. możliwości </a:t>
            </a:r>
            <a:r>
              <a:rPr lang="pl-PL" sz="2400" dirty="0" smtClean="0">
                <a:solidFill>
                  <a:srgbClr val="000000"/>
                </a:solidFill>
                <a:latin typeface="Calibri" pitchFamily="34" charset="0"/>
              </a:rPr>
              <a:t>finansowe,</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Posiada racjonalny </a:t>
            </a:r>
            <a:r>
              <a:rPr lang="pl-PL" sz="2400" dirty="0" smtClean="0">
                <a:solidFill>
                  <a:srgbClr val="000000"/>
                </a:solidFill>
                <a:latin typeface="Calibri" pitchFamily="34" charset="0"/>
              </a:rPr>
              <a:t>budżet,</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Racjonalny czas realizacji, uwzględniający np. pory </a:t>
            </a:r>
            <a:r>
              <a:rPr lang="pl-PL" sz="2400" dirty="0" smtClean="0">
                <a:solidFill>
                  <a:srgbClr val="000000"/>
                </a:solidFill>
                <a:latin typeface="Calibri" pitchFamily="34" charset="0"/>
              </a:rPr>
              <a:t>roku,</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Posiada mierzalne </a:t>
            </a:r>
            <a:r>
              <a:rPr lang="pl-PL" sz="2400" dirty="0" smtClean="0">
                <a:solidFill>
                  <a:srgbClr val="000000"/>
                </a:solidFill>
                <a:latin typeface="Calibri" pitchFamily="34" charset="0"/>
              </a:rPr>
              <a:t>wskaźniki,</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Działania </a:t>
            </a:r>
            <a:r>
              <a:rPr lang="pl-PL" sz="2400" dirty="0" smtClean="0">
                <a:solidFill>
                  <a:srgbClr val="000000"/>
                </a:solidFill>
                <a:latin typeface="Calibri" pitchFamily="34" charset="0"/>
              </a:rPr>
              <a:t>powiązane ze wskaźnikami,</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sz="2400" dirty="0">
                <a:solidFill>
                  <a:srgbClr val="000000"/>
                </a:solidFill>
                <a:latin typeface="Calibri" pitchFamily="34" charset="0"/>
              </a:rPr>
              <a:t> Przygotowany zespół do realizacji projektu (ustalone zastępstwa,</a:t>
            </a:r>
            <a:br>
              <a:rPr lang="pl-PL" sz="2400" dirty="0">
                <a:solidFill>
                  <a:srgbClr val="000000"/>
                </a:solidFill>
                <a:latin typeface="Calibri" pitchFamily="34" charset="0"/>
              </a:rPr>
            </a:br>
            <a:r>
              <a:rPr lang="pl-PL" sz="2400" dirty="0">
                <a:solidFill>
                  <a:srgbClr val="000000"/>
                </a:solidFill>
                <a:latin typeface="Calibri" pitchFamily="34" charset="0"/>
              </a:rPr>
              <a:t>  specjalizacja pracowników, przekazywanie informacji</a:t>
            </a:r>
            <a:r>
              <a:rPr lang="pl-PL" sz="2400" dirty="0" smtClean="0">
                <a:solidFill>
                  <a:srgbClr val="000000"/>
                </a:solidFill>
                <a:latin typeface="Calibri" pitchFamily="34" charset="0"/>
              </a:rPr>
              <a:t>)</a:t>
            </a:r>
            <a:br>
              <a:rPr lang="pl-PL" sz="2400" dirty="0" smtClean="0">
                <a:solidFill>
                  <a:srgbClr val="000000"/>
                </a:solidFill>
                <a:latin typeface="Calibri" pitchFamily="34" charset="0"/>
              </a:rPr>
            </a:br>
            <a:r>
              <a:rPr lang="pl-PL" sz="2400" dirty="0" smtClean="0">
                <a:solidFill>
                  <a:srgbClr val="000000"/>
                </a:solidFill>
                <a:latin typeface="Calibri" pitchFamily="34" charset="0"/>
              </a:rPr>
              <a:t>Zidentyfikowane ryzyka </a:t>
            </a:r>
            <a:r>
              <a:rPr lang="pl-PL" sz="2400" dirty="0">
                <a:solidFill>
                  <a:srgbClr val="000000"/>
                </a:solidFill>
                <a:latin typeface="Calibri" pitchFamily="34" charset="0"/>
              </a:rPr>
              <a:t/>
            </a:r>
            <a:br>
              <a:rPr lang="pl-PL" sz="2400" dirty="0">
                <a:solidFill>
                  <a:srgbClr val="000000"/>
                </a:solidFill>
                <a:latin typeface="Calibri" pitchFamily="34" charset="0"/>
              </a:rPr>
            </a:br>
            <a:r>
              <a:rPr lang="pl-PL" altLang="pl-PL" sz="2400" dirty="0">
                <a:solidFill>
                  <a:srgbClr val="000000"/>
                </a:solidFill>
                <a:latin typeface="Calibri" panose="020F0502020204030204" pitchFamily="34" charset="0"/>
              </a:rPr>
              <a:t/>
            </a:r>
            <a:br>
              <a:rPr lang="pl-PL" altLang="pl-PL" sz="2400" dirty="0">
                <a:solidFill>
                  <a:srgbClr val="000000"/>
                </a:solidFill>
                <a:latin typeface="Calibri" panose="020F0502020204030204" pitchFamily="34" charset="0"/>
              </a:rPr>
            </a:br>
            <a:r>
              <a:rPr lang="pl-PL" sz="2400" dirty="0"/>
              <a:t/>
            </a:r>
            <a:br>
              <a:rPr lang="pl-PL" sz="2400" dirty="0"/>
            </a:br>
            <a:r>
              <a:rPr lang="pl-PL" sz="2400" dirty="0" smtClean="0">
                <a:effectLst>
                  <a:outerShdw blurRad="38100" dist="38100" dir="2700000" algn="tl">
                    <a:srgbClr val="000000">
                      <a:alpha val="43137"/>
                    </a:srgbClr>
                  </a:outerShdw>
                </a:effectLst>
              </a:rPr>
              <a:t/>
            </a:r>
            <a:br>
              <a:rPr lang="pl-PL" sz="24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9298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645024"/>
            <a:ext cx="8229600" cy="1143000"/>
          </a:xfrm>
        </p:spPr>
        <p:txBody>
          <a:bodyPr>
            <a:noAutofit/>
          </a:bodyPr>
          <a:lstStyle/>
          <a:p>
            <a:pPr algn="l"/>
            <a:r>
              <a:rPr lang="pl-PL" sz="2800" dirty="0" smtClean="0"/>
              <a:t>Kwalifikowalność wydatków weryfikowana jest na każdym etapie w cyklu życia projektu </a:t>
            </a:r>
            <a:br>
              <a:rPr lang="pl-PL" sz="2800" dirty="0" smtClean="0"/>
            </a:br>
            <a:r>
              <a:rPr lang="pl-PL" sz="2800" dirty="0" smtClean="0"/>
              <a:t/>
            </a:r>
            <a:br>
              <a:rPr lang="pl-PL" sz="2800" dirty="0" smtClean="0"/>
            </a:br>
            <a:r>
              <a:rPr lang="pl-PL" sz="2800" dirty="0" smtClean="0"/>
              <a:t>Wydatki:</a:t>
            </a:r>
            <a:br>
              <a:rPr lang="pl-PL" sz="2800" dirty="0" smtClean="0"/>
            </a:br>
            <a:r>
              <a:rPr lang="pl-PL" sz="2800" dirty="0"/>
              <a:t>-</a:t>
            </a:r>
            <a:r>
              <a:rPr lang="pl-PL" sz="2800" dirty="0" smtClean="0"/>
              <a:t>niekwalifikowalne nie powinny być planowane w  budżetach projektów,</a:t>
            </a:r>
            <a:br>
              <a:rPr lang="pl-PL" sz="2800" dirty="0" smtClean="0"/>
            </a:br>
            <a:r>
              <a:rPr lang="pl-PL" sz="2800" dirty="0" smtClean="0"/>
              <a:t>- powinny być adekwatne do produktów projektu,</a:t>
            </a:r>
            <a:br>
              <a:rPr lang="pl-PL" sz="2800" dirty="0" smtClean="0"/>
            </a:br>
            <a:r>
              <a:rPr lang="pl-PL" sz="2800" dirty="0" smtClean="0"/>
              <a:t>- powinny być planowane tylko niezbędne do realizacji celów projektu</a:t>
            </a:r>
            <a:br>
              <a:rPr lang="pl-PL" sz="2800" dirty="0" smtClean="0"/>
            </a:br>
            <a:r>
              <a:rPr lang="pl-PL" sz="2800" dirty="0" smtClean="0"/>
              <a:t/>
            </a:r>
            <a:br>
              <a:rPr lang="pl-PL" sz="2800" dirty="0" smtClean="0"/>
            </a:br>
            <a:r>
              <a:rPr lang="pl-PL" sz="2800" dirty="0" smtClean="0"/>
              <a:t>Przewidywalne przychody powinny być uwzględnione w budżecie projektu,</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645024"/>
            <a:ext cx="8229600" cy="1143000"/>
          </a:xfrm>
        </p:spPr>
        <p:txBody>
          <a:bodyPr>
            <a:noAutofit/>
          </a:bodyPr>
          <a:lstStyle/>
          <a:p>
            <a:pPr algn="l"/>
            <a:r>
              <a:rPr lang="pl-PL" sz="2800" dirty="0" smtClean="0"/>
              <a:t>Kwalifikowalność wydatków weryfikowana jest na każdym etapie w cyklu życia projektu i</a:t>
            </a:r>
            <a:br>
              <a:rPr lang="pl-PL" sz="2800" dirty="0" smtClean="0"/>
            </a:br>
            <a:r>
              <a:rPr lang="pl-PL" sz="2800" dirty="0"/>
              <a:t/>
            </a:r>
            <a:br>
              <a:rPr lang="pl-PL" sz="2800" dirty="0"/>
            </a:br>
            <a:r>
              <a:rPr lang="pl-PL" sz="2800" dirty="0" smtClean="0"/>
              <a:t>- łącznie musi być spełnionych 10 zasad dla każdego poniesionego wydatku aby wydatek był uznany za kwalifikowalny</a:t>
            </a:r>
            <a:br>
              <a:rPr lang="pl-PL" sz="2800" dirty="0" smtClean="0"/>
            </a:br>
            <a:r>
              <a:rPr lang="pl-PL" sz="2800" dirty="0" smtClean="0"/>
              <a:t/>
            </a:r>
            <a:br>
              <a:rPr lang="pl-PL" sz="2800" dirty="0" smtClean="0"/>
            </a:br>
            <a:r>
              <a:rPr lang="pl-PL" sz="2800" dirty="0" smtClean="0"/>
              <a:t>Dla oceny kwalifikowalności obowiązują zasady / przepisy z dnia poniesienia wydatku, za wyjątkiem:</a:t>
            </a:r>
            <a:br>
              <a:rPr lang="pl-PL" sz="2800" dirty="0" smtClean="0"/>
            </a:br>
            <a:r>
              <a:rPr lang="pl-PL" sz="2800" dirty="0" smtClean="0"/>
              <a:t>- wydatków wynikających z umów z zakresu </a:t>
            </a:r>
            <a:r>
              <a:rPr lang="pl-PL" sz="2800" dirty="0" err="1" smtClean="0"/>
              <a:t>pzp</a:t>
            </a:r>
            <a:r>
              <a:rPr lang="pl-PL" sz="2800" dirty="0" smtClean="0"/>
              <a:t>,</a:t>
            </a:r>
            <a:br>
              <a:rPr lang="pl-PL" sz="2800" dirty="0" smtClean="0"/>
            </a:br>
            <a:r>
              <a:rPr lang="pl-PL" sz="2800" dirty="0" smtClean="0"/>
              <a:t>- jeżeli nowo obowiązujące wytyczne będą korzystniejsze dla beneficjenta</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74524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3048000"/>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Dobry budżet projektu to budżet rozsądny</a:t>
            </a:r>
            <a:br>
              <a:rPr lang="pl-PL" sz="2800" dirty="0" smtClean="0"/>
            </a:br>
            <a:r>
              <a:rPr lang="pl-PL" sz="2800" dirty="0" smtClean="0"/>
              <a:t/>
            </a:r>
            <a:br>
              <a:rPr lang="pl-PL" sz="2800" dirty="0" smtClean="0"/>
            </a:br>
            <a:r>
              <a:rPr lang="pl-PL" sz="2800" dirty="0" smtClean="0"/>
              <a:t>- nie zbyt ogólny ,</a:t>
            </a:r>
            <a:br>
              <a:rPr lang="pl-PL" sz="2800" dirty="0" smtClean="0"/>
            </a:br>
            <a:r>
              <a:rPr lang="pl-PL" sz="2800" dirty="0" smtClean="0"/>
              <a:t>- nie zbyt szczegółowy,</a:t>
            </a:r>
            <a:br>
              <a:rPr lang="pl-PL" sz="2800" dirty="0" smtClean="0"/>
            </a:br>
            <a:r>
              <a:rPr lang="pl-PL" sz="2800" dirty="0" smtClean="0"/>
              <a:t>- bez nazw własnych,</a:t>
            </a:r>
            <a:br>
              <a:rPr lang="pl-PL" sz="2800" dirty="0" smtClean="0"/>
            </a:br>
            <a:r>
              <a:rPr lang="pl-PL" sz="2800" dirty="0" smtClean="0"/>
              <a:t>- z podaniem składowych </a:t>
            </a:r>
            <a:r>
              <a:rPr lang="pl-PL" sz="2800" dirty="0"/>
              <a:t>sumy </a:t>
            </a:r>
            <a:r>
              <a:rPr lang="pl-PL" sz="2800" dirty="0" smtClean="0"/>
              <a:t>- pokazujący </a:t>
            </a:r>
            <a:r>
              <a:rPr lang="pl-PL" sz="2800" dirty="0"/>
              <a:t>metodę wyliczenia wartości danej pozycji </a:t>
            </a:r>
            <a:r>
              <a:rPr lang="pl-PL" sz="2800" dirty="0" smtClean="0"/>
              <a:t>budżetowej:</a:t>
            </a:r>
            <a:br>
              <a:rPr lang="pl-PL" sz="2800" dirty="0" smtClean="0"/>
            </a:br>
            <a:r>
              <a:rPr lang="pl-PL" sz="2800" dirty="0" smtClean="0"/>
              <a:t>	- nazwa jednostki,</a:t>
            </a:r>
            <a:br>
              <a:rPr lang="pl-PL" sz="2800" dirty="0" smtClean="0"/>
            </a:br>
            <a:r>
              <a:rPr lang="pl-PL" sz="2800" dirty="0" smtClean="0"/>
              <a:t>	- ilość jednostek,</a:t>
            </a:r>
            <a:br>
              <a:rPr lang="pl-PL" sz="2800" dirty="0" smtClean="0"/>
            </a:br>
            <a:r>
              <a:rPr lang="pl-PL" sz="2800" dirty="0" smtClean="0"/>
              <a:t>	- cenę jednostkową,</a:t>
            </a:r>
            <a:br>
              <a:rPr lang="pl-PL" sz="2800" dirty="0" smtClean="0"/>
            </a:br>
            <a:r>
              <a:rPr lang="pl-PL" sz="2800" dirty="0" smtClean="0"/>
              <a:t>	- informację o pomocy publicznej (% EFRR),</a:t>
            </a:r>
            <a:br>
              <a:rPr lang="pl-PL" sz="2800" dirty="0" smtClean="0"/>
            </a:br>
            <a:r>
              <a:rPr lang="pl-PL" sz="2800" dirty="0" smtClean="0"/>
              <a:t>- wydatki adekwatne do zakładanych wskaźników</a:t>
            </a: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755576" y="2636912"/>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Budżet projektu powinien uwzględniać:</a:t>
            </a:r>
            <a:br>
              <a:rPr lang="pl-PL" sz="2800" dirty="0" smtClean="0"/>
            </a:br>
            <a:r>
              <a:rPr lang="pl-PL" sz="2800" dirty="0" smtClean="0"/>
              <a:t/>
            </a:r>
            <a:br>
              <a:rPr lang="pl-PL" sz="2800" dirty="0" smtClean="0"/>
            </a:br>
            <a:r>
              <a:rPr lang="pl-PL" sz="2800" dirty="0" smtClean="0"/>
              <a:t>- wydatki związane z głównymi celami zadaniami, przyczyniające się bezpośrednio do osiągnięcia zakładanych wskaźników</a:t>
            </a: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a:effectLst>
                  <a:outerShdw blurRad="38100" dist="38100" dir="2700000" algn="tl">
                    <a:srgbClr val="000000">
                      <a:alpha val="43137"/>
                    </a:srgbClr>
                  </a:outerShdw>
                </a:effectLst>
              </a:rPr>
              <a:t/>
            </a:r>
            <a:br>
              <a:rPr lang="pl-PL" sz="2800" dirty="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t>
            </a:r>
            <a:r>
              <a:rPr lang="pl-PL" sz="2800" dirty="0" smtClean="0"/>
              <a:t>koszty zarządzania projektem</a:t>
            </a:r>
            <a:br>
              <a:rPr lang="pl-PL" sz="2800" dirty="0" smtClean="0"/>
            </a:br>
            <a:r>
              <a:rPr lang="pl-PL" sz="2800" dirty="0" smtClean="0"/>
              <a:t>- koszty </a:t>
            </a:r>
            <a:r>
              <a:rPr lang="pl-PL" sz="2800" dirty="0"/>
              <a:t>promocji</a:t>
            </a:r>
            <a:r>
              <a:rPr lang="pl-PL" sz="2800" dirty="0" smtClean="0"/>
              <a:t/>
            </a:r>
            <a:br>
              <a:rPr lang="pl-PL" sz="2800" dirty="0" smtClean="0"/>
            </a:br>
            <a:r>
              <a:rPr lang="pl-PL" sz="2800" dirty="0" smtClean="0"/>
              <a:t>- koszty przygotowawcze</a:t>
            </a:r>
            <a:br>
              <a:rPr lang="pl-PL" sz="2800" dirty="0" smtClean="0"/>
            </a:br>
            <a:r>
              <a:rPr lang="pl-PL" sz="2800" dirty="0"/>
              <a:t/>
            </a:r>
            <a:br>
              <a:rPr lang="pl-PL" sz="2800" dirty="0"/>
            </a:br>
            <a:endParaRPr lang="en-US" sz="2800" dirty="0"/>
          </a:p>
        </p:txBody>
      </p:sp>
    </p:spTree>
    <p:extLst>
      <p:ext uri="{BB962C8B-B14F-4D97-AF65-F5344CB8AC3E}">
        <p14:creationId xmlns:p14="http://schemas.microsoft.com/office/powerpoint/2010/main" val="1431376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755576" y="2636912"/>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Planowanie budżetu c.d.</a:t>
            </a:r>
            <a:br>
              <a:rPr lang="pl-PL" sz="2800" dirty="0" smtClean="0"/>
            </a:br>
            <a:r>
              <a:rPr lang="pl-PL" sz="2800" dirty="0"/>
              <a:t/>
            </a:r>
            <a:br>
              <a:rPr lang="pl-PL" sz="2800" dirty="0"/>
            </a:br>
            <a:r>
              <a:rPr lang="pl-PL" sz="2800" dirty="0" smtClean="0"/>
              <a:t>Budżet planowany jest w układzie zadaniowym</a:t>
            </a:r>
            <a:br>
              <a:rPr lang="pl-PL" sz="2800" dirty="0" smtClean="0"/>
            </a:br>
            <a:r>
              <a:rPr lang="pl-PL" sz="2800" dirty="0" smtClean="0"/>
              <a:t>Każdy wydatek musi być uzasadniony</a:t>
            </a:r>
            <a:br>
              <a:rPr lang="pl-PL" sz="2800" dirty="0" smtClean="0"/>
            </a:br>
            <a:r>
              <a:rPr lang="pl-PL" sz="2800" dirty="0" smtClean="0"/>
              <a:t>Informacje o sposobie rozliczania personelu</a:t>
            </a:r>
            <a:br>
              <a:rPr lang="pl-PL" sz="2800" dirty="0" smtClean="0"/>
            </a:br>
            <a:r>
              <a:rPr lang="pl-PL" sz="2800" dirty="0" smtClean="0"/>
              <a:t>Informacja o miejscu ponoszenia wydatków</a:t>
            </a:r>
            <a:br>
              <a:rPr lang="pl-PL" sz="2800" dirty="0" smtClean="0"/>
            </a:br>
            <a:r>
              <a:rPr lang="pl-PL" sz="2800" dirty="0" smtClean="0"/>
              <a:t>- zarządzanie</a:t>
            </a:r>
            <a:br>
              <a:rPr lang="pl-PL" sz="2800" dirty="0" smtClean="0"/>
            </a:br>
            <a:r>
              <a:rPr lang="pl-PL" sz="2800" dirty="0" smtClean="0"/>
              <a:t>- wydarzenia np. konferencje</a:t>
            </a:r>
            <a:br>
              <a:rPr lang="pl-PL" sz="2800" dirty="0" smtClean="0"/>
            </a:br>
            <a:r>
              <a:rPr lang="pl-PL" sz="2800" dirty="0" smtClean="0"/>
              <a:t>- delegacje poza obszarem wsparcia</a:t>
            </a:r>
            <a:endParaRPr lang="en-US" sz="2800" dirty="0"/>
          </a:p>
        </p:txBody>
      </p:sp>
    </p:spTree>
    <p:extLst>
      <p:ext uri="{BB962C8B-B14F-4D97-AF65-F5344CB8AC3E}">
        <p14:creationId xmlns:p14="http://schemas.microsoft.com/office/powerpoint/2010/main" val="3529060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657600"/>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Metody planowania i ponoszenia wydatków </a:t>
            </a:r>
            <a:br>
              <a:rPr lang="pl-PL" sz="2800" dirty="0" smtClean="0"/>
            </a:br>
            <a:r>
              <a:rPr lang="pl-PL" sz="2800" dirty="0" smtClean="0"/>
              <a:t>1. Wydatki rzeczywiście poniesione</a:t>
            </a:r>
            <a:br>
              <a:rPr lang="pl-PL" sz="2800" dirty="0" smtClean="0"/>
            </a:br>
            <a:r>
              <a:rPr lang="pl-PL" sz="2800" dirty="0" smtClean="0"/>
              <a:t>- koszty przygotowawcze ( do 5%, 50 000 euro)</a:t>
            </a:r>
            <a:br>
              <a:rPr lang="pl-PL" sz="2800" dirty="0" smtClean="0"/>
            </a:br>
            <a:r>
              <a:rPr lang="pl-PL" sz="2800" dirty="0" smtClean="0"/>
              <a:t>- koszty podróży i zakwaterowania</a:t>
            </a:r>
            <a:br>
              <a:rPr lang="pl-PL" sz="2800" dirty="0" smtClean="0"/>
            </a:br>
            <a:r>
              <a:rPr lang="pl-PL" sz="2800" dirty="0" smtClean="0"/>
              <a:t>- koszty ekspertów zewnętrznych</a:t>
            </a:r>
            <a:br>
              <a:rPr lang="pl-PL" sz="2800" dirty="0" smtClean="0"/>
            </a:br>
            <a:r>
              <a:rPr lang="pl-PL" sz="2800" dirty="0" smtClean="0"/>
              <a:t>- koszty wyposażenia,</a:t>
            </a:r>
            <a:br>
              <a:rPr lang="pl-PL" sz="2800" dirty="0" smtClean="0"/>
            </a:br>
            <a:r>
              <a:rPr lang="pl-PL" sz="2800" dirty="0" smtClean="0"/>
              <a:t>- infrastruktura i roboty budowlane,</a:t>
            </a:r>
            <a:br>
              <a:rPr lang="pl-PL" sz="2800" dirty="0" smtClean="0"/>
            </a:br>
            <a:r>
              <a:rPr lang="pl-PL" sz="2800" dirty="0" smtClean="0">
                <a:solidFill>
                  <a:srgbClr val="FF0000"/>
                </a:solidFill>
              </a:rPr>
              <a:t>- koszt personelu (opcjonalnie)</a:t>
            </a:r>
            <a:br>
              <a:rPr lang="pl-PL" sz="2800" dirty="0" smtClean="0">
                <a:solidFill>
                  <a:srgbClr val="FF0000"/>
                </a:solidFill>
              </a:rPr>
            </a:br>
            <a:r>
              <a:rPr lang="pl-PL" sz="2800" dirty="0" smtClean="0"/>
              <a:t/>
            </a:r>
            <a:br>
              <a:rPr lang="pl-PL" sz="2800" dirty="0" smtClean="0"/>
            </a:br>
            <a:r>
              <a:rPr lang="pl-PL" sz="2800" dirty="0" smtClean="0"/>
              <a:t>2. Metody uproszczone - ryczałt</a:t>
            </a:r>
            <a:br>
              <a:rPr lang="pl-PL" sz="2800" dirty="0" smtClean="0"/>
            </a:br>
            <a:r>
              <a:rPr lang="pl-PL" sz="2800" dirty="0" smtClean="0"/>
              <a:t>- wydatki biurowe i administracyjne</a:t>
            </a:r>
            <a:br>
              <a:rPr lang="pl-PL" sz="2800" dirty="0" smtClean="0"/>
            </a:br>
            <a:r>
              <a:rPr lang="pl-PL" sz="2800" dirty="0" smtClean="0">
                <a:solidFill>
                  <a:srgbClr val="FF0000"/>
                </a:solidFill>
              </a:rPr>
              <a:t>- koszt personelu (opcjonalnie)</a:t>
            </a:r>
            <a:br>
              <a:rPr lang="pl-PL" sz="2800" dirty="0" smtClean="0">
                <a:solidFill>
                  <a:srgbClr val="FF0000"/>
                </a:solidFill>
              </a:rPr>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2971800"/>
            <a:ext cx="8229600" cy="1143000"/>
          </a:xfrm>
        </p:spPr>
        <p:txBody>
          <a:bodyPr>
            <a:noAutofit/>
          </a:bodyPr>
          <a:lstStyle/>
          <a:p>
            <a:r>
              <a:rPr lang="pl-PL" altLang="pl-PL" sz="3600" dirty="0">
                <a:solidFill>
                  <a:srgbClr val="000000"/>
                </a:solidFill>
                <a:latin typeface="Gabriola" panose="04040605051002020D02" pitchFamily="82" charset="0"/>
                <a:cs typeface="Tahoma" panose="020B0604030504040204" pitchFamily="34" charset="0"/>
              </a:rPr>
              <a:t>„ projekty są fajne bo się robi co chce”</a:t>
            </a:r>
            <a:br>
              <a:rPr lang="pl-PL" altLang="pl-PL" sz="3600" dirty="0">
                <a:solidFill>
                  <a:srgbClr val="000000"/>
                </a:solidFill>
                <a:latin typeface="Gabriola" panose="04040605051002020D02" pitchFamily="82" charset="0"/>
                <a:cs typeface="Tahoma" panose="020B0604030504040204" pitchFamily="34" charset="0"/>
              </a:rPr>
            </a:br>
            <a:r>
              <a:rPr lang="pl-PL" sz="3600" dirty="0" smtClean="0"/>
              <a:t/>
            </a:r>
            <a:br>
              <a:rPr lang="pl-PL" sz="3600" dirty="0" smtClean="0"/>
            </a:br>
            <a:endParaRPr lang="en-US" sz="3600" dirty="0"/>
          </a:p>
        </p:txBody>
      </p:sp>
      <p:sp>
        <p:nvSpPr>
          <p:cNvPr id="9" name="Title 12"/>
          <p:cNvSpPr txBox="1">
            <a:spLocks/>
          </p:cNvSpPr>
          <p:nvPr/>
        </p:nvSpPr>
        <p:spPr>
          <a:xfrm>
            <a:off x="457200" y="5486400"/>
            <a:ext cx="8229600" cy="1143000"/>
          </a:xfrm>
          <a:prstGeom prst="rect">
            <a:avLst/>
          </a:prstGeom>
        </p:spPr>
        <p:txBody>
          <a:bodyPr vert="horz" lIns="91440" tIns="45720" rIns="91440" bIns="45720" rtlCol="0" anchor="ctr">
            <a:normAutofit/>
          </a:bodyPr>
          <a:lstStyle/>
          <a:p>
            <a:pPr algn="ctr">
              <a:spcBef>
                <a:spcPct val="0"/>
              </a:spcBef>
            </a:pPr>
            <a:endParaRPr lang="en-US" sz="1600" dirty="0">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7368938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657600"/>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Metody planowania i ponoszenia wydatków </a:t>
            </a:r>
            <a:br>
              <a:rPr lang="pl-PL" sz="2800" dirty="0" smtClean="0"/>
            </a:br>
            <a:r>
              <a:rPr lang="pl-PL" sz="2800" dirty="0" smtClean="0"/>
              <a:t>środki trwałe</a:t>
            </a:r>
            <a:br>
              <a:rPr lang="pl-PL" sz="2800" dirty="0" smtClean="0"/>
            </a:br>
            <a:r>
              <a:rPr lang="pl-PL" sz="2800" dirty="0" smtClean="0"/>
              <a:t> – kwalifikowalne w całości jeżeli środek trwały będzie wykorzystany  wyłącznie na potrzeby projektu,</a:t>
            </a:r>
            <a:br>
              <a:rPr lang="pl-PL" sz="2800" dirty="0" smtClean="0"/>
            </a:br>
            <a:r>
              <a:rPr lang="pl-PL" sz="2800" dirty="0" smtClean="0"/>
              <a:t>- kwalifikowalne odpisy amortyzacyjne dla środków trwałych wykorzystywanych również poza projektem,</a:t>
            </a:r>
            <a:br>
              <a:rPr lang="pl-PL" sz="2800" dirty="0" smtClean="0"/>
            </a:br>
            <a:r>
              <a:rPr lang="pl-PL" sz="2800" dirty="0" smtClean="0"/>
              <a:t/>
            </a:r>
            <a:br>
              <a:rPr lang="pl-PL" sz="2800" dirty="0" smtClean="0"/>
            </a:br>
            <a:r>
              <a:rPr lang="pl-PL" sz="2800" dirty="0" smtClean="0"/>
              <a:t>Wyposażenie personelu projektu jest kwalifikowalne w całości jeżeli co najmniej ½ etatu jest wykorzystywana na cele projektu (umowa o pracę)</a:t>
            </a:r>
            <a:br>
              <a:rPr lang="pl-PL" sz="2800" dirty="0" smtClean="0"/>
            </a:br>
            <a:r>
              <a:rPr lang="pl-PL" sz="2800" dirty="0" smtClean="0">
                <a:solidFill>
                  <a:srgbClr val="FF0000"/>
                </a:solidFill>
              </a:rPr>
              <a:t/>
            </a:r>
            <a:br>
              <a:rPr lang="pl-PL" sz="2800" dirty="0" smtClean="0">
                <a:solidFill>
                  <a:srgbClr val="FF0000"/>
                </a:solidFill>
              </a:rPr>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7370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657600"/>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Wkład niepieniężny jest dopuszczalny – musi być zaplanowany we wniosku aplikacyjnym,</a:t>
            </a:r>
            <a:br>
              <a:rPr lang="pl-PL" sz="2800" dirty="0" smtClean="0"/>
            </a:br>
            <a:r>
              <a:rPr lang="pl-PL" sz="2800" dirty="0"/>
              <a:t/>
            </a:r>
            <a:br>
              <a:rPr lang="pl-PL" sz="2800" dirty="0"/>
            </a:br>
            <a:r>
              <a:rPr lang="pl-PL" sz="2800" dirty="0" smtClean="0"/>
              <a:t>VAT – kwalifikowalność w zależności od możliwości odliczenia/odzyskania:</a:t>
            </a:r>
            <a:br>
              <a:rPr lang="pl-PL" sz="2800" dirty="0" smtClean="0"/>
            </a:br>
            <a:r>
              <a:rPr lang="pl-PL" sz="2800" dirty="0" smtClean="0"/>
              <a:t>- może być kwalifikowalny w całości,</a:t>
            </a:r>
            <a:br>
              <a:rPr lang="pl-PL" sz="2800" dirty="0" smtClean="0"/>
            </a:br>
            <a:r>
              <a:rPr lang="pl-PL" sz="2800" dirty="0" smtClean="0"/>
              <a:t>- może być kwalifikowalny dla poszczególnych pozycji budżetowych,</a:t>
            </a:r>
            <a:br>
              <a:rPr lang="pl-PL" sz="2800" dirty="0" smtClean="0"/>
            </a:br>
            <a:r>
              <a:rPr lang="pl-PL" sz="2800" dirty="0" smtClean="0"/>
              <a:t>- może być niekwalifikowalny.</a:t>
            </a:r>
            <a:br>
              <a:rPr lang="pl-PL" sz="2800" dirty="0" smtClean="0"/>
            </a:br>
            <a:r>
              <a:rPr lang="pl-PL" sz="2800" dirty="0" smtClean="0">
                <a:solidFill>
                  <a:srgbClr val="FF0000"/>
                </a:solidFill>
              </a:rPr>
              <a:t/>
            </a:r>
            <a:br>
              <a:rPr lang="pl-PL" sz="2800" dirty="0" smtClean="0">
                <a:solidFill>
                  <a:srgbClr val="FF0000"/>
                </a:solidFill>
              </a:rPr>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9008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657600"/>
            <a:ext cx="8229600" cy="1143000"/>
          </a:xfrm>
        </p:spPr>
        <p:txBody>
          <a:bodyPr>
            <a:noAutofit/>
          </a:bodyPr>
          <a:lstStyle/>
          <a:p>
            <a:r>
              <a:rPr lang="pl-PL" sz="2800" dirty="0" smtClean="0"/>
              <a:t/>
            </a:r>
            <a:br>
              <a:rPr lang="pl-PL" sz="2800" dirty="0" smtClean="0"/>
            </a:br>
            <a:r>
              <a:rPr lang="pl-PL" sz="2800" dirty="0" smtClean="0"/>
              <a:t/>
            </a:r>
            <a:br>
              <a:rPr lang="pl-PL" sz="2800" dirty="0" smtClean="0"/>
            </a:br>
            <a:r>
              <a:rPr lang="pl-PL" sz="2800" dirty="0" smtClean="0"/>
              <a:t>Budżet</a:t>
            </a:r>
            <a:br>
              <a:rPr lang="pl-PL" sz="2800" dirty="0" smtClean="0"/>
            </a:br>
            <a:r>
              <a:rPr lang="pl-PL" sz="2800" dirty="0" smtClean="0"/>
              <a:t>Ryczałt dla wydatków biurowych i administracyjnych</a:t>
            </a:r>
            <a:br>
              <a:rPr lang="pl-PL" sz="2800" dirty="0" smtClean="0"/>
            </a:br>
            <a:r>
              <a:rPr lang="pl-PL" sz="2800" dirty="0" smtClean="0"/>
              <a:t>10% kosztów personelu</a:t>
            </a:r>
            <a:br>
              <a:rPr lang="pl-PL" sz="2800" dirty="0" smtClean="0"/>
            </a:br>
            <a:r>
              <a:rPr lang="pl-PL" sz="2800" dirty="0" smtClean="0"/>
              <a:t/>
            </a:r>
            <a:br>
              <a:rPr lang="pl-PL" sz="2800" dirty="0" smtClean="0"/>
            </a:br>
            <a:r>
              <a:rPr lang="pl-PL" sz="2800" dirty="0" smtClean="0"/>
              <a:t>Koszt personelu </a:t>
            </a:r>
            <a:br>
              <a:rPr lang="pl-PL" sz="2800" dirty="0" smtClean="0"/>
            </a:br>
            <a:r>
              <a:rPr lang="pl-PL" sz="2800" dirty="0" smtClean="0"/>
              <a:t>– ryczałt </a:t>
            </a:r>
            <a:r>
              <a:rPr lang="pl-PL" sz="2800" dirty="0" smtClean="0">
                <a:solidFill>
                  <a:srgbClr val="FF0000"/>
                </a:solidFill>
              </a:rPr>
              <a:t>do</a:t>
            </a:r>
            <a:r>
              <a:rPr lang="pl-PL" sz="2800" dirty="0" smtClean="0"/>
              <a:t> 20% kosztów rzeczywistych projektu innych niż koszty personelu</a:t>
            </a:r>
            <a:br>
              <a:rPr lang="pl-PL" sz="2800" dirty="0" smtClean="0"/>
            </a:br>
            <a:r>
              <a:rPr lang="pl-PL" sz="2800" dirty="0" smtClean="0"/>
              <a:t>- lub wg kosztów rzeczywistych</a:t>
            </a:r>
            <a:br>
              <a:rPr lang="pl-PL" sz="2800" dirty="0" smtClean="0"/>
            </a:br>
            <a:r>
              <a:rPr lang="pl-PL" sz="2800" dirty="0"/>
              <a:t/>
            </a:r>
            <a:br>
              <a:rPr lang="pl-PL" sz="2800" dirty="0"/>
            </a:br>
            <a:r>
              <a:rPr lang="pl-PL" sz="2800" dirty="0" smtClean="0"/>
              <a:t>Sposób rozliczania należy określić we wniosku aplikacyjnym i stosować przez cały okres realizacji projektu</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5154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9552" y="3645024"/>
            <a:ext cx="8229600" cy="1143000"/>
          </a:xfrm>
        </p:spPr>
        <p:txBody>
          <a:bodyPr>
            <a:noAutofit/>
          </a:bodyPr>
          <a:lstStyle/>
          <a:p>
            <a:r>
              <a:rPr lang="pl-PL" sz="2800" dirty="0" smtClean="0"/>
              <a:t/>
            </a:r>
            <a:br>
              <a:rPr lang="pl-PL" sz="2800" dirty="0" smtClean="0"/>
            </a:br>
            <a:r>
              <a:rPr lang="pl-PL" sz="2800" dirty="0" smtClean="0"/>
              <a:t/>
            </a:r>
            <a:br>
              <a:rPr lang="pl-PL" sz="2800" dirty="0" smtClean="0"/>
            </a:br>
            <a:r>
              <a:rPr lang="pl-PL" sz="2800" dirty="0" smtClean="0"/>
              <a:t>Budżet cd.</a:t>
            </a:r>
            <a:br>
              <a:rPr lang="pl-PL" sz="2800" dirty="0" smtClean="0"/>
            </a:br>
            <a:r>
              <a:rPr lang="pl-PL" sz="2800" dirty="0" smtClean="0"/>
              <a:t/>
            </a:r>
            <a:br>
              <a:rPr lang="pl-PL" sz="2800" dirty="0" smtClean="0"/>
            </a:br>
            <a:r>
              <a:rPr lang="pl-PL" sz="2400" dirty="0"/>
              <a:t>PRZYKŁAD:</a:t>
            </a:r>
            <a:br>
              <a:rPr lang="pl-PL" sz="2400" dirty="0"/>
            </a:br>
            <a:r>
              <a:rPr lang="pl-PL" sz="2400" dirty="0"/>
              <a:t>Koszty bezpośrednie w projekcie inne niż koszty personelu = 100 000 EUR</a:t>
            </a:r>
            <a:br>
              <a:rPr lang="pl-PL" sz="2400" dirty="0"/>
            </a:br>
            <a:r>
              <a:rPr lang="pl-PL" sz="2400" dirty="0" smtClean="0"/>
              <a:t>Koszty </a:t>
            </a:r>
            <a:r>
              <a:rPr lang="pl-PL" sz="2400" dirty="0"/>
              <a:t>personelu ujęte w budżecie projektu (obliczone  na podstawie rzeczywistych </a:t>
            </a:r>
            <a:r>
              <a:rPr lang="pl-PL" sz="2400" dirty="0" smtClean="0"/>
              <a:t>kosztów max 20%) </a:t>
            </a:r>
            <a:r>
              <a:rPr lang="pl-PL" sz="2400" dirty="0"/>
              <a:t>= 20 000 Euro</a:t>
            </a:r>
            <a:br>
              <a:rPr lang="pl-PL" sz="2400" dirty="0"/>
            </a:br>
            <a:r>
              <a:rPr lang="pl-PL" sz="2400" dirty="0"/>
              <a:t>Stawka ryczałtowa na koszty pośrednie określona przez IZ =  </a:t>
            </a:r>
            <a:r>
              <a:rPr lang="pl-PL" sz="2400" dirty="0" smtClean="0"/>
              <a:t>10%</a:t>
            </a:r>
            <a:r>
              <a:rPr lang="pl-PL" sz="2400" dirty="0"/>
              <a:t/>
            </a:r>
            <a:br>
              <a:rPr lang="pl-PL" sz="2400" dirty="0"/>
            </a:br>
            <a:r>
              <a:rPr lang="pl-PL" sz="2400" dirty="0"/>
              <a:t>Kalkulacja kosztów pośrednich = 20 000 x </a:t>
            </a:r>
            <a:r>
              <a:rPr lang="pl-PL" sz="2400" dirty="0" smtClean="0"/>
              <a:t>10 </a:t>
            </a:r>
            <a:r>
              <a:rPr lang="pl-PL" sz="2400" dirty="0"/>
              <a:t>% = </a:t>
            </a:r>
            <a:r>
              <a:rPr lang="pl-PL" sz="2400" dirty="0" smtClean="0"/>
              <a:t>2 </a:t>
            </a:r>
            <a:r>
              <a:rPr lang="pl-PL" sz="2400" dirty="0"/>
              <a:t>000 EUR</a:t>
            </a:r>
            <a:br>
              <a:rPr lang="pl-PL" sz="2400" dirty="0"/>
            </a:br>
            <a:r>
              <a:rPr lang="pl-PL" sz="2400" dirty="0"/>
              <a:t>Kwota wydatków kwalifikowalnych w projekcie = </a:t>
            </a:r>
            <a:r>
              <a:rPr lang="pl-PL" sz="2400" dirty="0" smtClean="0"/>
              <a:t>122</a:t>
            </a:r>
            <a:r>
              <a:rPr lang="pl-PL" sz="2400" dirty="0"/>
              <a:t> 000 </a:t>
            </a:r>
            <a:r>
              <a:rPr lang="pl-PL" sz="2400" dirty="0" smtClean="0"/>
              <a:t>EUR</a:t>
            </a:r>
            <a:br>
              <a:rPr lang="pl-PL" sz="2400" dirty="0" smtClean="0"/>
            </a:br>
            <a:r>
              <a:rPr lang="pl-PL" sz="2400" dirty="0"/>
              <a:t/>
            </a:r>
            <a:br>
              <a:rPr lang="pl-PL" sz="2400" dirty="0"/>
            </a:br>
            <a:r>
              <a:rPr lang="pl-PL" sz="2400" dirty="0" smtClean="0"/>
              <a:t/>
            </a:r>
            <a:br>
              <a:rPr lang="pl-PL" sz="2400" dirty="0" smtClean="0"/>
            </a:br>
            <a:r>
              <a:rPr lang="pl-PL" sz="2400" dirty="0" smtClean="0"/>
              <a:t>Uproszczona kontrola wydatków ponoszonych wg. stawek ryczałtowych</a:t>
            </a:r>
            <a:r>
              <a:rPr lang="pl-PL" sz="2800" dirty="0"/>
              <a:t/>
            </a:r>
            <a:br>
              <a:rPr lang="pl-PL" sz="2800" dirty="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6610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3048000"/>
            <a:ext cx="8229600" cy="1143000"/>
          </a:xfrm>
        </p:spPr>
        <p:txBody>
          <a:bodyPr>
            <a:noAutofit/>
          </a:bodyPr>
          <a:lstStyle/>
          <a:p>
            <a:r>
              <a:rPr lang="pl-PL" sz="2800" dirty="0" smtClean="0"/>
              <a:t/>
            </a:r>
            <a:br>
              <a:rPr lang="pl-PL" sz="2800" dirty="0" smtClean="0"/>
            </a:br>
            <a:r>
              <a:rPr lang="pl-PL" sz="2800" dirty="0" smtClean="0"/>
              <a:t/>
            </a:r>
            <a:br>
              <a:rPr lang="pl-PL" sz="2800" dirty="0" smtClean="0"/>
            </a:br>
            <a:r>
              <a:rPr lang="pl-PL" sz="2800" dirty="0"/>
              <a:t>R</a:t>
            </a:r>
            <a:r>
              <a:rPr lang="pl-PL" sz="2800" dirty="0" smtClean="0"/>
              <a:t>ealizacja projektu powinna odbywać się zgodnie z prawem budowlanym</a:t>
            </a:r>
            <a:br>
              <a:rPr lang="pl-PL" sz="2800" dirty="0" smtClean="0"/>
            </a:br>
            <a:r>
              <a:rPr lang="pl-PL" sz="2800" dirty="0" smtClean="0"/>
              <a:t/>
            </a:r>
            <a:br>
              <a:rPr lang="pl-PL" sz="2800" dirty="0" smtClean="0"/>
            </a:br>
            <a:r>
              <a:rPr lang="pl-PL" sz="2800" dirty="0" smtClean="0"/>
              <a:t>Prawo budowlane definiuje</a:t>
            </a:r>
            <a:br>
              <a:rPr lang="pl-PL" sz="2800" dirty="0" smtClean="0"/>
            </a:br>
            <a:r>
              <a:rPr lang="pl-PL" sz="2800" dirty="0" smtClean="0"/>
              <a:t>- budowę,</a:t>
            </a:r>
            <a:br>
              <a:rPr lang="pl-PL" sz="2800" dirty="0" smtClean="0"/>
            </a:br>
            <a:r>
              <a:rPr lang="pl-PL" sz="2800" dirty="0" smtClean="0"/>
              <a:t>- przebudowę </a:t>
            </a:r>
            <a:br>
              <a:rPr lang="pl-PL" sz="2800" dirty="0" smtClean="0"/>
            </a:br>
            <a:r>
              <a:rPr lang="pl-PL" sz="2800" dirty="0" smtClean="0"/>
              <a:t>- remont</a:t>
            </a:r>
            <a:br>
              <a:rPr lang="pl-PL" sz="2800" dirty="0" smtClean="0"/>
            </a:br>
            <a:r>
              <a:rPr lang="pl-PL" sz="2800" dirty="0"/>
              <a:t/>
            </a:r>
            <a:br>
              <a:rPr lang="pl-PL" sz="2800" dirty="0"/>
            </a:br>
            <a:r>
              <a:rPr lang="pl-PL" sz="2800" dirty="0" smtClean="0"/>
              <a:t>nie definiuje modernizacji</a:t>
            </a:r>
            <a:r>
              <a:rPr lang="pl-PL" sz="2800" dirty="0"/>
              <a:t/>
            </a:r>
            <a:br>
              <a:rPr lang="pl-PL" sz="2800" dirty="0"/>
            </a:br>
            <a:r>
              <a:rPr lang="pl-PL" sz="2800" dirty="0"/>
              <a:t/>
            </a:r>
            <a:br>
              <a:rPr lang="pl-PL" sz="2800" dirty="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415061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356992"/>
            <a:ext cx="8363272"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Dokumentacja techniczna w projektach inwestycyjnych i</a:t>
            </a:r>
            <a:br>
              <a:rPr lang="pl-PL" sz="2800" dirty="0" smtClean="0"/>
            </a:br>
            <a:r>
              <a:rPr lang="pl-PL" sz="2800" dirty="0" smtClean="0"/>
              <a:t>gotowość projektu do realizacji:</a:t>
            </a:r>
            <a:br>
              <a:rPr lang="pl-PL" sz="2800" dirty="0" smtClean="0"/>
            </a:br>
            <a:r>
              <a:rPr lang="pl-PL" sz="2800" dirty="0" smtClean="0"/>
              <a:t/>
            </a:r>
            <a:br>
              <a:rPr lang="pl-PL" sz="2800" dirty="0" smtClean="0"/>
            </a:br>
            <a:r>
              <a:rPr lang="pl-PL" sz="2800" dirty="0" smtClean="0"/>
              <a:t>- wymagane pozwolenia muszą być najpóźniej </a:t>
            </a:r>
            <a:r>
              <a:rPr lang="pl-PL" sz="2800" dirty="0"/>
              <a:t>p</a:t>
            </a:r>
            <a:r>
              <a:rPr lang="pl-PL" sz="2800" dirty="0" smtClean="0"/>
              <a:t>rzed podpisaniem umowy o dofinansowanie projektu,</a:t>
            </a:r>
            <a:br>
              <a:rPr lang="pl-PL" sz="2800" dirty="0" smtClean="0"/>
            </a:br>
            <a:r>
              <a:rPr lang="pl-PL" sz="2800" dirty="0" smtClean="0"/>
              <a:t>- istotne jest uwzględnienie pór roku przy realizacji zadań inwestycyjnych,</a:t>
            </a:r>
            <a:br>
              <a:rPr lang="pl-PL" sz="2800" dirty="0" smtClean="0"/>
            </a:br>
            <a:r>
              <a:rPr lang="pl-PL" sz="2800" dirty="0" smtClean="0"/>
              <a:t>- dokumentacja techniczna się również starzeje,</a:t>
            </a:r>
            <a:br>
              <a:rPr lang="pl-PL" sz="2800" dirty="0" smtClean="0"/>
            </a:br>
            <a:r>
              <a:rPr lang="pl-PL" sz="2800" dirty="0" smtClean="0"/>
              <a:t>- dokumentacja projektu powinna uwzględniać warunki topograficzne ( 3 wymiar),</a:t>
            </a:r>
            <a:br>
              <a:rPr lang="pl-PL" sz="2800" dirty="0" smtClean="0"/>
            </a:br>
            <a:r>
              <a:rPr lang="pl-PL" sz="2800" dirty="0" smtClean="0"/>
              <a:t>- warto zweryfikować dokumentację techniczną projektu</a:t>
            </a:r>
            <a:br>
              <a:rPr lang="pl-PL" sz="2800" dirty="0" smtClean="0"/>
            </a:br>
            <a:r>
              <a:rPr lang="pl-PL" sz="2800" dirty="0"/>
              <a:t/>
            </a:r>
            <a:br>
              <a:rPr lang="pl-PL" sz="2800" dirty="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42159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3048000"/>
            <a:ext cx="8229600" cy="1143000"/>
          </a:xfrm>
        </p:spPr>
        <p:txBody>
          <a:bodyPr>
            <a:noAutofit/>
          </a:bodyPr>
          <a:lstStyle/>
          <a:p>
            <a:r>
              <a:rPr lang="pl-PL" sz="2800" dirty="0" smtClean="0"/>
              <a:t/>
            </a:r>
            <a:br>
              <a:rPr lang="pl-PL" sz="2800" dirty="0" smtClean="0"/>
            </a:br>
            <a:r>
              <a:rPr lang="pl-PL" sz="2800" dirty="0" smtClean="0"/>
              <a:t/>
            </a:r>
            <a:br>
              <a:rPr lang="pl-PL" sz="2800" dirty="0" smtClean="0"/>
            </a:br>
            <a:r>
              <a:rPr lang="pl-PL" sz="2800" dirty="0" smtClean="0"/>
              <a:t>Wskaźniki – produkty projektu</a:t>
            </a:r>
            <a:br>
              <a:rPr lang="pl-PL" sz="2800" dirty="0" smtClean="0"/>
            </a:br>
            <a:r>
              <a:rPr lang="pl-PL" sz="2800" dirty="0" smtClean="0"/>
              <a:t/>
            </a:r>
            <a:br>
              <a:rPr lang="pl-PL" sz="2800" dirty="0" smtClean="0"/>
            </a:br>
            <a:r>
              <a:rPr lang="pl-PL" sz="2800" dirty="0" smtClean="0"/>
              <a:t>- jednoznaczne</a:t>
            </a:r>
            <a:br>
              <a:rPr lang="pl-PL" sz="2800" dirty="0" smtClean="0"/>
            </a:br>
            <a:r>
              <a:rPr lang="pl-PL" sz="2800" dirty="0" smtClean="0"/>
              <a:t>- mierzalne </a:t>
            </a:r>
            <a:br>
              <a:rPr lang="pl-PL" sz="2800" dirty="0" smtClean="0"/>
            </a:br>
            <a:r>
              <a:rPr lang="pl-PL" sz="2800" dirty="0" smtClean="0"/>
              <a:t>- ambitne ale realne</a:t>
            </a:r>
            <a:br>
              <a:rPr lang="pl-PL" sz="2800" dirty="0" smtClean="0"/>
            </a:br>
            <a:r>
              <a:rPr lang="pl-PL" sz="2800" dirty="0" smtClean="0"/>
              <a:t>- nie musi być dużej liczby różnych wskaźników</a:t>
            </a:r>
            <a:br>
              <a:rPr lang="pl-PL" sz="2800" dirty="0" smtClean="0"/>
            </a:br>
            <a:r>
              <a:rPr lang="pl-PL" sz="2800" dirty="0" smtClean="0"/>
              <a:t>- wskaźniki nie powinny zawierać się w sobie</a:t>
            </a:r>
            <a:br>
              <a:rPr lang="pl-PL" sz="2800" dirty="0" smtClean="0"/>
            </a:br>
            <a:r>
              <a:rPr lang="pl-PL" sz="2800" dirty="0" smtClean="0"/>
              <a:t>- nie są konieczne tzw. </a:t>
            </a:r>
            <a:r>
              <a:rPr lang="pl-PL" sz="2800" smtClean="0"/>
              <a:t>wskaźniki </a:t>
            </a:r>
            <a:r>
              <a:rPr lang="pl-PL" sz="2800" dirty="0" smtClean="0"/>
              <a:t>własne</a:t>
            </a:r>
            <a:br>
              <a:rPr lang="pl-PL" sz="2800" dirty="0" smtClean="0"/>
            </a:br>
            <a:r>
              <a:rPr lang="pl-PL" sz="2800" dirty="0"/>
              <a:t/>
            </a:r>
            <a:br>
              <a:rPr lang="pl-PL" sz="2800" dirty="0"/>
            </a:br>
            <a:r>
              <a:rPr lang="pl-PL" sz="2800" dirty="0" smtClean="0"/>
              <a:t>umowa na realizacje projektu = kontrakt na wskaźniki</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58289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962400"/>
            <a:ext cx="8229600" cy="1143000"/>
          </a:xfrm>
        </p:spPr>
        <p:txBody>
          <a:bodyPr>
            <a:noAutofit/>
          </a:bodyPr>
          <a:lstStyle/>
          <a:p>
            <a:r>
              <a:rPr lang="pl-PL" sz="2800" u="sng" dirty="0" smtClean="0"/>
              <a:t>Nowe pojęcia dla Perspektywy 2014 – 2020</a:t>
            </a:r>
            <a:r>
              <a:rPr lang="pl-PL" sz="2800" dirty="0" smtClean="0"/>
              <a:t/>
            </a:r>
            <a:br>
              <a:rPr lang="pl-PL" sz="2800" dirty="0" smtClean="0"/>
            </a:br>
            <a:r>
              <a:rPr lang="pl-PL" sz="2800" dirty="0"/>
              <a:t/>
            </a:r>
            <a:br>
              <a:rPr lang="pl-PL" sz="2800" dirty="0"/>
            </a:br>
            <a:r>
              <a:rPr lang="pl-PL" sz="2800" dirty="0"/>
              <a:t>WYDATEK NIEPRAWIDŁOWY – wydatek nie uznany podczas bieżącej weryfikacji wniosku o płatność do czasu wyjaśnienia w procedurze odwoławczej</a:t>
            </a:r>
            <a:r>
              <a:rPr lang="pl-PL" sz="2800" dirty="0" smtClean="0"/>
              <a:t>,</a:t>
            </a:r>
            <a:r>
              <a:rPr lang="pl-PL" sz="2800" dirty="0"/>
              <a:t/>
            </a:r>
            <a:br>
              <a:rPr lang="pl-PL" sz="2800" dirty="0"/>
            </a:br>
            <a:r>
              <a:rPr lang="pl-PL" sz="2800" dirty="0"/>
              <a:t>WYDATEK NIEKWALIFIKOWALNY -  wydatek poniesiony z naruszeniem </a:t>
            </a:r>
            <a:r>
              <a:rPr lang="pl-PL" sz="2800" dirty="0" smtClean="0"/>
              <a:t>prawa</a:t>
            </a:r>
            <a:r>
              <a:rPr lang="pl-PL" sz="2800" dirty="0"/>
              <a:t/>
            </a:r>
            <a:br>
              <a:rPr lang="pl-PL" sz="2800" dirty="0"/>
            </a:br>
            <a:r>
              <a:rPr lang="pl-PL" sz="2800" dirty="0"/>
              <a:t> TARYFIKATOR – rozporządzenie dotyczące warunków dokonywania korekt finansowych oraz zasad pomniejszania wydatków poniesionych nieprawidłowo</a:t>
            </a:r>
            <a:br>
              <a:rPr lang="pl-PL" sz="2800" dirty="0"/>
            </a:br>
            <a:r>
              <a:rPr lang="pl-PL" sz="2800" dirty="0"/>
              <a:t/>
            </a:r>
            <a:br>
              <a:rPr lang="pl-PL" sz="2800" dirty="0"/>
            </a:br>
            <a:r>
              <a:rPr lang="pl-PL" sz="2800" dirty="0"/>
              <a:t> UCHYBIENIE –błąd niebędący nieprawidłowością </a:t>
            </a:r>
            <a:br>
              <a:rPr lang="pl-PL" sz="2800" dirty="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077072"/>
            <a:ext cx="8229600" cy="1143000"/>
          </a:xfrm>
        </p:spPr>
        <p:txBody>
          <a:bodyPr>
            <a:noAutofit/>
          </a:bodyPr>
          <a:lstStyle/>
          <a:p>
            <a:pPr algn="l"/>
            <a:r>
              <a:rPr lang="pl-PL" sz="2800" u="sng" dirty="0" smtClean="0"/>
              <a:t>Nowe zasady dla Perspektywy 2014 – 2020</a:t>
            </a:r>
            <a:br>
              <a:rPr lang="pl-PL" sz="2800" u="sng" dirty="0" smtClean="0"/>
            </a:br>
            <a:r>
              <a:rPr lang="pl-PL" sz="2800" dirty="0" smtClean="0"/>
              <a:t/>
            </a:r>
            <a:br>
              <a:rPr lang="pl-PL" sz="2800" dirty="0" smtClean="0"/>
            </a:br>
            <a:r>
              <a:rPr lang="pl-PL" sz="2800" dirty="0" smtClean="0"/>
              <a:t>System informatyczny SL 2014</a:t>
            </a:r>
            <a:br>
              <a:rPr lang="pl-PL" sz="2800" dirty="0" smtClean="0"/>
            </a:br>
            <a:r>
              <a:rPr lang="pl-PL" sz="2800" dirty="0" smtClean="0"/>
              <a:t/>
            </a:r>
            <a:br>
              <a:rPr lang="pl-PL" sz="2800" dirty="0" smtClean="0"/>
            </a:br>
            <a:r>
              <a:rPr lang="pl-PL" sz="2800" dirty="0"/>
              <a:t>U</a:t>
            </a:r>
            <a:r>
              <a:rPr lang="pl-PL" sz="2800" dirty="0" smtClean="0"/>
              <a:t>proszczone metody ponoszenia wydatków</a:t>
            </a:r>
            <a:br>
              <a:rPr lang="pl-PL" sz="2800" dirty="0" smtClean="0"/>
            </a:br>
            <a:r>
              <a:rPr lang="pl-PL" sz="2800" dirty="0" smtClean="0"/>
              <a:t/>
            </a:r>
            <a:br>
              <a:rPr lang="pl-PL" sz="2800" dirty="0" smtClean="0"/>
            </a:br>
            <a:r>
              <a:rPr lang="pl-PL" sz="2800" dirty="0" smtClean="0"/>
              <a:t>Śródokresowy przegląd (ewaluacja)  Programu i </a:t>
            </a:r>
            <a:r>
              <a:rPr lang="pl-PL" sz="2800" dirty="0" smtClean="0"/>
              <a:t>Projektów</a:t>
            </a:r>
            <a:br>
              <a:rPr lang="pl-PL" sz="2800" dirty="0" smtClean="0"/>
            </a:br>
            <a:r>
              <a:rPr lang="pl-PL" sz="2800" dirty="0"/>
              <a:t/>
            </a:r>
            <a:br>
              <a:rPr lang="pl-PL" sz="2800" dirty="0"/>
            </a:br>
            <a:r>
              <a:rPr lang="pl-PL" sz="2800" dirty="0" smtClean="0"/>
              <a:t>Możliwość wnoszenia zastrzeżeń</a:t>
            </a:r>
            <a:r>
              <a:rPr lang="pl-PL" sz="2800" dirty="0" smtClean="0"/>
              <a:t/>
            </a:r>
            <a:br>
              <a:rPr lang="pl-PL" sz="2800" dirty="0" smtClean="0"/>
            </a:br>
            <a:r>
              <a:rPr lang="pl-PL" sz="2800" dirty="0" smtClean="0"/>
              <a:t/>
            </a:r>
            <a:br>
              <a:rPr lang="pl-PL" sz="2800" dirty="0" smtClean="0"/>
            </a:br>
            <a:r>
              <a:rPr lang="pl-PL" sz="2800" dirty="0" smtClean="0"/>
              <a:t>Budżet zadaniowy </a:t>
            </a:r>
            <a:r>
              <a:rPr lang="pl-PL" sz="2800" dirty="0"/>
              <a:t/>
            </a:r>
            <a:br>
              <a:rPr lang="pl-PL" sz="2800" dirty="0"/>
            </a:br>
            <a:r>
              <a:rPr lang="pl-PL" sz="2800" dirty="0"/>
              <a:t/>
            </a:r>
            <a:br>
              <a:rPr lang="pl-PL" sz="2800" dirty="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8356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609600" y="4114800"/>
            <a:ext cx="8229600" cy="1143000"/>
          </a:xfrm>
        </p:spPr>
        <p:txBody>
          <a:bodyPr>
            <a:noAutofit/>
          </a:bodyPr>
          <a:lstStyle/>
          <a:p>
            <a:pPr algn="l"/>
            <a:r>
              <a:rPr lang="pl-PL" sz="2800" dirty="0" smtClean="0"/>
              <a:t>Wnioski i doświadczenia z lat 2004-2015</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coraz trudniej jest zrealizować projekt, </a:t>
            </a:r>
            <a:br>
              <a:rPr lang="pl-PL" sz="2800" dirty="0" smtClean="0"/>
            </a:br>
            <a:r>
              <a:rPr lang="pl-PL" sz="2800" dirty="0" smtClean="0"/>
              <a:t/>
            </a:r>
            <a:br>
              <a:rPr lang="pl-PL" sz="2800" dirty="0" smtClean="0"/>
            </a:br>
            <a:r>
              <a:rPr lang="pl-PL" sz="2800" dirty="0" smtClean="0"/>
              <a:t>coraz więcej dokumentów,</a:t>
            </a:r>
            <a:br>
              <a:rPr lang="pl-PL" sz="2800" dirty="0" smtClean="0"/>
            </a:br>
            <a:r>
              <a:rPr lang="pl-PL" sz="2800" dirty="0" smtClean="0"/>
              <a:t/>
            </a:r>
            <a:br>
              <a:rPr lang="pl-PL" sz="2800" dirty="0" smtClean="0"/>
            </a:br>
            <a:r>
              <a:rPr lang="pl-PL" sz="2800" dirty="0" smtClean="0"/>
              <a:t>coraz bardziej  rozbudowane mechanizmy kontrolne,</a:t>
            </a:r>
            <a:br>
              <a:rPr lang="pl-PL" sz="2800" dirty="0" smtClean="0"/>
            </a:br>
            <a:r>
              <a:rPr lang="pl-PL" sz="2800" dirty="0" smtClean="0"/>
              <a:t/>
            </a:r>
            <a:br>
              <a:rPr lang="pl-PL" sz="2800" dirty="0" smtClean="0"/>
            </a:br>
            <a:r>
              <a:rPr lang="pl-PL" sz="2800" dirty="0" smtClean="0"/>
              <a:t>i coraz mniejsza faktyczna kontrola wydatków.</a:t>
            </a:r>
            <a:br>
              <a:rPr lang="pl-PL" sz="2800" dirty="0" smtClean="0"/>
            </a:b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30127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2971800"/>
            <a:ext cx="8229600" cy="1143000"/>
          </a:xfrm>
        </p:spPr>
        <p:txBody>
          <a:bodyPr>
            <a:noAutofit/>
          </a:bodyPr>
          <a:lstStyle/>
          <a:p>
            <a:r>
              <a:rPr lang="pl-PL" sz="2800" dirty="0" smtClean="0"/>
              <a:t/>
            </a:r>
            <a:br>
              <a:rPr lang="pl-PL" sz="2800" dirty="0" smtClean="0"/>
            </a:br>
            <a:r>
              <a:rPr lang="pl-PL" sz="2800" dirty="0" smtClean="0"/>
              <a:t>Podstawy prawne i dokumenty wdrożeniowe</a:t>
            </a:r>
            <a:br>
              <a:rPr lang="pl-PL" sz="2800" dirty="0" smtClean="0"/>
            </a:br>
            <a:r>
              <a:rPr lang="pl-PL" sz="2800" dirty="0"/>
              <a:t>Rola i zadania </a:t>
            </a:r>
            <a:r>
              <a:rPr lang="pl-PL" sz="2800" dirty="0" smtClean="0"/>
              <a:t>wojewody</a:t>
            </a:r>
            <a:br>
              <a:rPr lang="pl-PL" sz="2800" dirty="0" smtClean="0"/>
            </a:br>
            <a:r>
              <a:rPr lang="pl-PL" sz="2800" dirty="0" smtClean="0"/>
              <a:t>Kwalifikowalność wydatków</a:t>
            </a:r>
            <a:br>
              <a:rPr lang="pl-PL" sz="2800" dirty="0" smtClean="0"/>
            </a:br>
            <a:r>
              <a:rPr lang="pl-PL" sz="2800" dirty="0" smtClean="0"/>
              <a:t>Konstrukcja budżetu projektu</a:t>
            </a:r>
            <a:br>
              <a:rPr lang="pl-PL" sz="2800" dirty="0" smtClean="0"/>
            </a:br>
            <a:r>
              <a:rPr lang="pl-PL" sz="2800" dirty="0" smtClean="0"/>
              <a:t>Konstrukcja wskaźników projektu</a:t>
            </a:r>
            <a:br>
              <a:rPr lang="pl-PL" sz="2800" dirty="0" smtClean="0"/>
            </a:br>
            <a:r>
              <a:rPr lang="pl-PL" sz="2800" dirty="0" smtClean="0"/>
              <a:t>Wnioski  i doświadczenia z lat 2004-2015</a:t>
            </a: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609600" y="4114800"/>
            <a:ext cx="8229600" cy="1143000"/>
          </a:xfrm>
        </p:spPr>
        <p:txBody>
          <a:bodyPr>
            <a:noAutofit/>
          </a:bodyPr>
          <a:lstStyle/>
          <a:p>
            <a:pPr algn="l"/>
            <a:r>
              <a:rPr lang="pl-PL" sz="2800" dirty="0" smtClean="0"/>
              <a:t>Wnioski i doświadczenia z lat 2004-2015</a:t>
            </a:r>
            <a:br>
              <a:rPr lang="pl-PL" sz="2800" dirty="0" smtClean="0"/>
            </a:br>
            <a:r>
              <a:rPr lang="pl-PL" sz="2800" dirty="0"/>
              <a:t/>
            </a:r>
            <a:br>
              <a:rPr lang="pl-PL" sz="2800" dirty="0"/>
            </a:br>
            <a:r>
              <a:rPr lang="pl-PL" sz="2800" dirty="0" smtClean="0"/>
              <a:t>Po pierwsze personel projektu </a:t>
            </a:r>
            <a:br>
              <a:rPr lang="pl-PL" sz="2800" dirty="0" smtClean="0"/>
            </a:br>
            <a:r>
              <a:rPr lang="pl-PL" sz="2800" dirty="0" smtClean="0"/>
              <a:t/>
            </a:r>
            <a:br>
              <a:rPr lang="pl-PL" sz="2800" dirty="0" smtClean="0"/>
            </a:br>
            <a:r>
              <a:rPr lang="pl-PL" sz="2800" dirty="0" smtClean="0"/>
              <a:t>Nie da się zrealizować poprawnie projektu (bez korekt) bez  przygotowanego  personelu </a:t>
            </a:r>
            <a:r>
              <a:rPr lang="pl-PL" sz="2800" dirty="0" smtClean="0">
                <a:solidFill>
                  <a:srgbClr val="FF0000"/>
                </a:solidFill>
              </a:rPr>
              <a:t>WŁASNEGO</a:t>
            </a:r>
            <a:r>
              <a:rPr lang="pl-PL" sz="2800" dirty="0" smtClean="0"/>
              <a:t> partnera </a:t>
            </a:r>
            <a:br>
              <a:rPr lang="pl-PL" sz="2800" dirty="0" smtClean="0"/>
            </a:br>
            <a:r>
              <a:rPr lang="pl-PL" sz="2800" dirty="0" smtClean="0"/>
              <a:t/>
            </a:r>
            <a:br>
              <a:rPr lang="pl-PL" sz="2800" dirty="0" smtClean="0"/>
            </a:br>
            <a:r>
              <a:rPr lang="pl-PL" sz="2800" dirty="0" smtClean="0"/>
              <a:t>Zasada „2 par oczu” – powinna obwiązywać również PP</a:t>
            </a:r>
            <a:br>
              <a:rPr lang="pl-PL" sz="2800" dirty="0" smtClean="0"/>
            </a:br>
            <a:r>
              <a:rPr lang="pl-PL" sz="2800" dirty="0"/>
              <a:t/>
            </a:r>
            <a:br>
              <a:rPr lang="pl-PL" sz="2800" dirty="0"/>
            </a:br>
            <a:r>
              <a:rPr lang="pl-PL" sz="2800" dirty="0" smtClean="0"/>
              <a:t>Koordynator PW mobilizuje partnerów ?</a:t>
            </a:r>
            <a:br>
              <a:rPr lang="pl-PL" sz="2800" dirty="0" smtClean="0"/>
            </a:br>
            <a:r>
              <a:rPr lang="pl-PL" sz="2800" dirty="0" smtClean="0"/>
              <a:t/>
            </a:r>
            <a:br>
              <a:rPr lang="pl-PL" sz="2800" dirty="0" smtClean="0"/>
            </a:br>
            <a:r>
              <a:rPr lang="pl-PL" sz="2800" dirty="0">
                <a:solidFill>
                  <a:srgbClr val="FF0000"/>
                </a:solidFill>
                <a:latin typeface="Calibri" pitchFamily="34" charset="0"/>
              </a:rPr>
              <a:t>Koordynatorzy instytucjonalni w projektach nie sprawdzają się w praktyce</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301277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609600" y="4114800"/>
            <a:ext cx="8229600" cy="1143000"/>
          </a:xfrm>
        </p:spPr>
        <p:txBody>
          <a:bodyPr>
            <a:noAutofit/>
          </a:bodyPr>
          <a:lstStyle/>
          <a:p>
            <a:pPr algn="l"/>
            <a:r>
              <a:rPr lang="pl-PL" sz="2800" dirty="0" smtClean="0"/>
              <a:t>Wnioski i doświadczenia z lat 2004-2015</a:t>
            </a:r>
            <a:br>
              <a:rPr lang="pl-PL" sz="2800" dirty="0" smtClean="0"/>
            </a:br>
            <a:r>
              <a:rPr lang="pl-PL" sz="2800" dirty="0"/>
              <a:t/>
            </a:r>
            <a:br>
              <a:rPr lang="pl-PL" sz="2800" dirty="0"/>
            </a:br>
            <a:r>
              <a:rPr lang="pl-PL" sz="2800" dirty="0" smtClean="0"/>
              <a:t>Po drugie znajomość przepisów i dokumentów</a:t>
            </a:r>
            <a:br>
              <a:rPr lang="pl-PL" sz="2800" dirty="0" smtClean="0"/>
            </a:br>
            <a:r>
              <a:rPr lang="pl-PL" sz="2800" dirty="0" smtClean="0"/>
              <a:t/>
            </a:r>
            <a:br>
              <a:rPr lang="pl-PL" sz="2800" dirty="0" smtClean="0"/>
            </a:br>
            <a:r>
              <a:rPr lang="pl-PL" sz="2800" dirty="0" smtClean="0"/>
              <a:t>Biblioteka podręczna koordynatora projektu</a:t>
            </a:r>
            <a:br>
              <a:rPr lang="pl-PL" sz="2800" dirty="0" smtClean="0"/>
            </a:br>
            <a:r>
              <a:rPr lang="pl-PL" sz="2400" dirty="0" smtClean="0"/>
              <a:t>- przepisy UE ,</a:t>
            </a:r>
            <a:br>
              <a:rPr lang="pl-PL" sz="2400" dirty="0" smtClean="0"/>
            </a:br>
            <a:r>
              <a:rPr lang="pl-PL" sz="2400" dirty="0" smtClean="0"/>
              <a:t>- przepisy krajowe np. PZP, rachunkowość, prawo budowlane,</a:t>
            </a:r>
            <a:br>
              <a:rPr lang="pl-PL" sz="2400" dirty="0" smtClean="0"/>
            </a:br>
            <a:r>
              <a:rPr lang="pl-PL" sz="2400" dirty="0" smtClean="0"/>
              <a:t>- dokumenty programowe – publikowane na stronach WST w szczególności </a:t>
            </a:r>
            <a:r>
              <a:rPr lang="pl-PL" sz="2400" dirty="0" smtClean="0">
                <a:solidFill>
                  <a:srgbClr val="FF0000"/>
                </a:solidFill>
              </a:rPr>
              <a:t>Podręcznik Beneficjenta</a:t>
            </a:r>
            <a:br>
              <a:rPr lang="pl-PL" sz="2400" dirty="0" smtClean="0">
                <a:solidFill>
                  <a:srgbClr val="FF0000"/>
                </a:solidFill>
              </a:rPr>
            </a:br>
            <a:r>
              <a:rPr lang="pl-PL" sz="2400" dirty="0" smtClean="0"/>
              <a:t>- wytyczne związane z kontrolą – publikowane na stronach WST, UW</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30127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572000"/>
            <a:ext cx="8229600" cy="1143000"/>
          </a:xfrm>
        </p:spPr>
        <p:txBody>
          <a:bodyPr>
            <a:noAutofit/>
          </a:bodyPr>
          <a:lstStyle/>
          <a:p>
            <a:pPr algn="l"/>
            <a:r>
              <a:rPr lang="pl-PL" sz="2800" dirty="0" smtClean="0"/>
              <a:t>Wnioski i doświadczenia z lat 2004-2015</a:t>
            </a:r>
            <a:br>
              <a:rPr lang="pl-PL" sz="2800" dirty="0" smtClean="0"/>
            </a:br>
            <a:r>
              <a:rPr lang="pl-PL" sz="2800" dirty="0" smtClean="0"/>
              <a:t/>
            </a:r>
            <a:br>
              <a:rPr lang="pl-PL" sz="2800" dirty="0" smtClean="0"/>
            </a:br>
            <a:r>
              <a:rPr lang="pl-PL" sz="2800" dirty="0" smtClean="0"/>
              <a:t>Po trzecie zaplanowanie realizacji projektu</a:t>
            </a:r>
            <a:br>
              <a:rPr lang="pl-PL" sz="2800" dirty="0" smtClean="0"/>
            </a:br>
            <a:r>
              <a:rPr lang="pl-PL" sz="2800" dirty="0"/>
              <a:t/>
            </a:r>
            <a:br>
              <a:rPr lang="pl-PL" sz="2800" dirty="0"/>
            </a:br>
            <a:r>
              <a:rPr lang="pl-PL" sz="2800" dirty="0" smtClean="0"/>
              <a:t>W wielu przypadkach problemy wynikają ze złej jakości dokumentacji:</a:t>
            </a:r>
            <a:br>
              <a:rPr lang="pl-PL" sz="2800" dirty="0" smtClean="0"/>
            </a:br>
            <a:r>
              <a:rPr lang="pl-PL" sz="2800" dirty="0" smtClean="0"/>
              <a:t>- geodezyjnej</a:t>
            </a:r>
            <a:br>
              <a:rPr lang="pl-PL" sz="2800" dirty="0" smtClean="0"/>
            </a:br>
            <a:r>
              <a:rPr lang="pl-PL" sz="2800" dirty="0" smtClean="0"/>
              <a:t>- technicznej</a:t>
            </a:r>
            <a:br>
              <a:rPr lang="pl-PL" sz="2800" dirty="0" smtClean="0"/>
            </a:br>
            <a:r>
              <a:rPr lang="pl-PL" sz="2800" dirty="0" smtClean="0"/>
              <a:t>skutkiem są:</a:t>
            </a:r>
            <a:br>
              <a:rPr lang="pl-PL" sz="2800" dirty="0" smtClean="0"/>
            </a:br>
            <a:r>
              <a:rPr lang="pl-PL" sz="2800" dirty="0"/>
              <a:t>-</a:t>
            </a:r>
            <a:r>
              <a:rPr lang="pl-PL" sz="2800" dirty="0" smtClean="0"/>
              <a:t> roboty dodatkowe,</a:t>
            </a:r>
            <a:br>
              <a:rPr lang="pl-PL" sz="2800" dirty="0" smtClean="0"/>
            </a:br>
            <a:r>
              <a:rPr lang="pl-PL" sz="2800" dirty="0" smtClean="0"/>
              <a:t>- problemy z terminowym zakończeniem projektu</a:t>
            </a:r>
            <a:br>
              <a:rPr lang="pl-PL" sz="2800" dirty="0" smtClean="0"/>
            </a:br>
            <a:r>
              <a:rPr lang="pl-PL" sz="2800" dirty="0" smtClean="0"/>
              <a:t>- skargi mieszkańców</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72254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876800"/>
            <a:ext cx="8229600" cy="1143000"/>
          </a:xfrm>
        </p:spPr>
        <p:txBody>
          <a:bodyPr>
            <a:noAutofit/>
          </a:bodyPr>
          <a:lstStyle/>
          <a:p>
            <a:pPr algn="l"/>
            <a:r>
              <a:rPr lang="pl-PL" sz="2800" dirty="0" smtClean="0"/>
              <a:t>Wnioski i doświadczenia z lat 2004-2015</a:t>
            </a:r>
            <a:br>
              <a:rPr lang="pl-PL" sz="2800" dirty="0" smtClean="0"/>
            </a:br>
            <a:r>
              <a:rPr lang="pl-PL" sz="2800" dirty="0" smtClean="0"/>
              <a:t>Zaplanowanie realizacji projektu c.d.</a:t>
            </a:r>
            <a:br>
              <a:rPr lang="pl-PL" sz="2800" dirty="0" smtClean="0"/>
            </a:br>
            <a:r>
              <a:rPr lang="pl-PL" sz="2800" dirty="0" smtClean="0"/>
              <a:t/>
            </a:r>
            <a:br>
              <a:rPr lang="pl-PL" sz="2800" dirty="0" smtClean="0"/>
            </a:br>
            <a:r>
              <a:rPr lang="pl-PL" sz="2800" dirty="0"/>
              <a:t>Rzadko który projekt kończy się terminowo</a:t>
            </a:r>
            <a:br>
              <a:rPr lang="pl-PL" sz="2800" dirty="0"/>
            </a:br>
            <a:r>
              <a:rPr lang="pl-PL" sz="2800" dirty="0"/>
              <a:t>Zbyt częste zmiany w projektach </a:t>
            </a:r>
            <a:br>
              <a:rPr lang="pl-PL" sz="2800" dirty="0"/>
            </a:br>
            <a:r>
              <a:rPr lang="pl-PL" sz="2800" dirty="0"/>
              <a:t>Dokumentacja techniczna nie </a:t>
            </a:r>
            <a:r>
              <a:rPr lang="pl-PL" sz="2800" dirty="0" smtClean="0"/>
              <a:t>uwzględnia specyficznych </a:t>
            </a:r>
            <a:r>
              <a:rPr lang="pl-PL" sz="2800" dirty="0"/>
              <a:t>warunków </a:t>
            </a:r>
            <a:r>
              <a:rPr lang="pl-PL" sz="2800" dirty="0" smtClean="0"/>
              <a:t>górskich</a:t>
            </a:r>
            <a:br>
              <a:rPr lang="pl-PL" sz="2800" dirty="0" smtClean="0"/>
            </a:br>
            <a:r>
              <a:rPr lang="pl-PL" sz="2800" dirty="0" smtClean="0"/>
              <a:t>- sprawy własności terenu,</a:t>
            </a:r>
            <a:br>
              <a:rPr lang="pl-PL" sz="2800" dirty="0" smtClean="0"/>
            </a:br>
            <a:r>
              <a:rPr lang="pl-PL" sz="2800" dirty="0" smtClean="0"/>
              <a:t>- odwodnienia,</a:t>
            </a:r>
            <a:br>
              <a:rPr lang="pl-PL" sz="2800" dirty="0" smtClean="0"/>
            </a:br>
            <a:r>
              <a:rPr lang="pl-PL" sz="2800" dirty="0" smtClean="0"/>
              <a:t>- zjazdy, dojazdy do posesji</a:t>
            </a:r>
            <a:br>
              <a:rPr lang="pl-PL" sz="2800" dirty="0" smtClean="0"/>
            </a:br>
            <a:r>
              <a:rPr lang="pl-PL" sz="2800" dirty="0"/>
              <a:t/>
            </a:r>
            <a:br>
              <a:rPr lang="pl-PL" sz="2800" dirty="0"/>
            </a:br>
            <a:r>
              <a:rPr lang="pl-PL" sz="2800" dirty="0" smtClean="0"/>
              <a:t/>
            </a:r>
            <a:br>
              <a:rPr lang="pl-PL" sz="2800" dirty="0" smtClean="0"/>
            </a:br>
            <a:r>
              <a:rPr lang="pl-PL" sz="2800" dirty="0"/>
              <a:t/>
            </a:r>
            <a:br>
              <a:rPr lang="pl-PL" sz="2800" dirty="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54899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28596" y="3643314"/>
            <a:ext cx="8229600" cy="1143000"/>
          </a:xfrm>
        </p:spPr>
        <p:txBody>
          <a:bodyPr>
            <a:noAutofit/>
          </a:bodyPr>
          <a:lstStyle/>
          <a:p>
            <a:pPr algn="l"/>
            <a:r>
              <a:rPr lang="pl-PL" sz="2800" dirty="0" smtClean="0"/>
              <a:t>Wnioski i doświadczenia z lat 2004-2015</a:t>
            </a:r>
            <a:br>
              <a:rPr lang="pl-PL" sz="2800" dirty="0" smtClean="0"/>
            </a:br>
            <a:r>
              <a:rPr lang="pl-PL" sz="2800" dirty="0" smtClean="0"/>
              <a:t>Po czwarte zamówienia publiczne i polityka konkurencji</a:t>
            </a:r>
            <a:r>
              <a:rPr lang="pl-PL" sz="2800" dirty="0"/>
              <a:t/>
            </a:r>
            <a:br>
              <a:rPr lang="pl-PL" sz="2800" dirty="0"/>
            </a:br>
            <a:r>
              <a:rPr lang="pl-PL" sz="2800" dirty="0"/>
              <a:t/>
            </a:r>
            <a:br>
              <a:rPr lang="pl-PL" sz="2800" dirty="0"/>
            </a:br>
            <a:r>
              <a:rPr lang="pl-PL" sz="2800" dirty="0"/>
              <a:t> – największe źródło korekt i wydatków niekwalifikowalnych </a:t>
            </a:r>
            <a:r>
              <a:rPr lang="pl-PL" sz="2800" dirty="0" smtClean="0"/>
              <a:t/>
            </a:r>
            <a:br>
              <a:rPr lang="pl-PL" sz="2800" dirty="0" smtClean="0"/>
            </a:br>
            <a:r>
              <a:rPr lang="pl-PL" sz="2800" dirty="0"/>
              <a:t/>
            </a:r>
            <a:br>
              <a:rPr lang="pl-PL" sz="2800" dirty="0"/>
            </a:br>
            <a:r>
              <a:rPr lang="pl-PL" sz="2800" dirty="0" smtClean="0"/>
              <a:t> - nieprzestrzeganie przepisów ustawy </a:t>
            </a:r>
            <a:r>
              <a:rPr lang="pl-PL" sz="2800" dirty="0" err="1" smtClean="0"/>
              <a:t>pzp</a:t>
            </a:r>
            <a:r>
              <a:rPr lang="pl-PL" sz="2800" dirty="0" smtClean="0"/>
              <a:t> :</a:t>
            </a:r>
            <a:br>
              <a:rPr lang="pl-PL" sz="2800" dirty="0" smtClean="0"/>
            </a:br>
            <a:r>
              <a:rPr lang="pl-PL" sz="2800" dirty="0"/>
              <a:t>	</a:t>
            </a:r>
            <a:r>
              <a:rPr lang="pl-PL" sz="2800" dirty="0" smtClean="0"/>
              <a:t>- dzielenie zamówienia, </a:t>
            </a:r>
            <a:br>
              <a:rPr lang="pl-PL" sz="2800" dirty="0" smtClean="0"/>
            </a:br>
            <a:r>
              <a:rPr lang="pl-PL" sz="2800" dirty="0"/>
              <a:t>	</a:t>
            </a:r>
            <a:r>
              <a:rPr lang="pl-PL" sz="2800" dirty="0" smtClean="0"/>
              <a:t>- złe szacowanie,</a:t>
            </a:r>
            <a:br>
              <a:rPr lang="pl-PL" sz="2800" dirty="0" smtClean="0"/>
            </a:br>
            <a:r>
              <a:rPr lang="pl-PL" sz="2800" dirty="0" smtClean="0"/>
              <a:t>	- nazwy własne</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526918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4191000"/>
            <a:ext cx="8431088" cy="1143000"/>
          </a:xfrm>
        </p:spPr>
        <p:txBody>
          <a:bodyPr>
            <a:noAutofit/>
          </a:bodyPr>
          <a:lstStyle/>
          <a:p>
            <a:pPr algn="l"/>
            <a:r>
              <a:rPr lang="pl-PL" sz="2800" dirty="0" smtClean="0"/>
              <a:t>Wnioski i doświadczenia z lat 2004-2015</a:t>
            </a:r>
            <a:br>
              <a:rPr lang="pl-PL" sz="2800" dirty="0" smtClean="0"/>
            </a:br>
            <a:r>
              <a:rPr lang="pl-PL" sz="2800" dirty="0" smtClean="0"/>
              <a:t>Polityka konkurencji c.d.</a:t>
            </a:r>
            <a:br>
              <a:rPr lang="pl-PL" sz="2800" dirty="0" smtClean="0"/>
            </a:br>
            <a:r>
              <a:rPr lang="pl-PL" sz="2800" dirty="0"/>
              <a:t/>
            </a:r>
            <a:br>
              <a:rPr lang="pl-PL" sz="2800" dirty="0"/>
            </a:br>
            <a:r>
              <a:rPr lang="pl-PL" sz="2800" dirty="0">
                <a:solidFill>
                  <a:srgbClr val="000000"/>
                </a:solidFill>
                <a:latin typeface="Calibri" pitchFamily="34" charset="0"/>
              </a:rPr>
              <a:t>Przy zamówieniach podprogowych badanie rynku jest często sztuką dla </a:t>
            </a:r>
            <a:r>
              <a:rPr lang="pl-PL" sz="2800" dirty="0" smtClean="0">
                <a:solidFill>
                  <a:srgbClr val="000000"/>
                </a:solidFill>
                <a:latin typeface="Calibri" pitchFamily="34" charset="0"/>
              </a:rPr>
              <a:t>sztuki</a:t>
            </a:r>
            <a:br>
              <a:rPr lang="pl-PL" sz="2800" dirty="0" smtClean="0">
                <a:solidFill>
                  <a:srgbClr val="000000"/>
                </a:solidFill>
                <a:latin typeface="Calibri" pitchFamily="34" charset="0"/>
              </a:rPr>
            </a:b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a:solidFill>
                  <a:srgbClr val="000000"/>
                </a:solidFill>
                <a:latin typeface="Calibri" pitchFamily="34" charset="0"/>
              </a:rPr>
              <a:t> Umowy cywilno – prawne :</a:t>
            </a:r>
            <a:br>
              <a:rPr lang="pl-PL" sz="2800" dirty="0">
                <a:solidFill>
                  <a:srgbClr val="000000"/>
                </a:solidFill>
                <a:latin typeface="Calibri" pitchFamily="34" charset="0"/>
              </a:rPr>
            </a:br>
            <a:r>
              <a:rPr lang="pl-PL" sz="2800" dirty="0">
                <a:solidFill>
                  <a:srgbClr val="000000"/>
                </a:solidFill>
                <a:latin typeface="Calibri" pitchFamily="34" charset="0"/>
              </a:rPr>
              <a:t> - </a:t>
            </a:r>
            <a:r>
              <a:rPr lang="pl-PL" sz="2800" dirty="0" smtClean="0">
                <a:solidFill>
                  <a:srgbClr val="000000"/>
                </a:solidFill>
                <a:latin typeface="Calibri" pitchFamily="34" charset="0"/>
              </a:rPr>
              <a:t>generują </a:t>
            </a:r>
            <a:r>
              <a:rPr lang="pl-PL" sz="2800" dirty="0">
                <a:solidFill>
                  <a:srgbClr val="000000"/>
                </a:solidFill>
                <a:latin typeface="Calibri" pitchFamily="34" charset="0"/>
              </a:rPr>
              <a:t>nieuzasadnione wydatki,</a:t>
            </a:r>
            <a:br>
              <a:rPr lang="pl-PL" sz="2800" dirty="0">
                <a:solidFill>
                  <a:srgbClr val="000000"/>
                </a:solidFill>
                <a:latin typeface="Calibri" pitchFamily="34" charset="0"/>
              </a:rPr>
            </a:br>
            <a:r>
              <a:rPr lang="pl-PL" sz="2800" dirty="0" smtClean="0">
                <a:solidFill>
                  <a:srgbClr val="000000"/>
                </a:solidFill>
                <a:latin typeface="Calibri" pitchFamily="34" charset="0"/>
              </a:rPr>
              <a:t>-  zapisy dotyczące obowiązków wykonawcy zbyt ogólne,</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solidFill>
                  <a:srgbClr val="000000"/>
                </a:solidFill>
                <a:latin typeface="Calibri" pitchFamily="34" charset="0"/>
              </a:rPr>
              <a:t>-  </a:t>
            </a:r>
            <a:r>
              <a:rPr lang="pl-PL" sz="2800" dirty="0">
                <a:solidFill>
                  <a:srgbClr val="000000"/>
                </a:solidFill>
                <a:latin typeface="Calibri" pitchFamily="34" charset="0"/>
              </a:rPr>
              <a:t>nie zabezpieczają interesu zamawiającego.</a:t>
            </a:r>
            <a:r>
              <a:rPr lang="pl-PL" sz="2800" dirty="0">
                <a:solidFill>
                  <a:schemeClr val="accent6">
                    <a:lumMod val="50000"/>
                  </a:schemeClr>
                </a:solidFill>
                <a:latin typeface="Calibri" pitchFamily="34" charset="0"/>
              </a:rPr>
              <a:t/>
            </a:r>
            <a:br>
              <a:rPr lang="pl-PL" sz="2800" dirty="0">
                <a:solidFill>
                  <a:schemeClr val="accent6">
                    <a:lumMod val="50000"/>
                  </a:schemeClr>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98998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533400" y="4191000"/>
            <a:ext cx="8229600" cy="1143000"/>
          </a:xfrm>
        </p:spPr>
        <p:txBody>
          <a:bodyPr>
            <a:noAutofit/>
          </a:bodyPr>
          <a:lstStyle/>
          <a:p>
            <a:pPr algn="l"/>
            <a:r>
              <a:rPr lang="pl-PL" sz="2800" dirty="0" smtClean="0"/>
              <a:t>Wnioski i doświadczenia z lat 2004-2015</a:t>
            </a:r>
            <a:br>
              <a:rPr lang="pl-PL" sz="2800" dirty="0" smtClean="0"/>
            </a:br>
            <a:r>
              <a:rPr lang="pl-PL" sz="2800" dirty="0" smtClean="0"/>
              <a:t/>
            </a:r>
            <a:br>
              <a:rPr lang="pl-PL" sz="2800" dirty="0" smtClean="0"/>
            </a:br>
            <a:r>
              <a:rPr lang="pl-PL" sz="2800" dirty="0" smtClean="0"/>
              <a:t>Polityka </a:t>
            </a:r>
            <a:r>
              <a:rPr lang="pl-PL" sz="2800" dirty="0"/>
              <a:t>konkurencyjności</a:t>
            </a:r>
            <a:br>
              <a:rPr lang="pl-PL" sz="2800" dirty="0"/>
            </a:br>
            <a:r>
              <a:rPr lang="pl-PL" sz="2800" dirty="0" smtClean="0"/>
              <a:t>- złej </a:t>
            </a:r>
            <a:r>
              <a:rPr lang="pl-PL" sz="2800" dirty="0"/>
              <a:t>jakości regulaminy wewnętrzne ponoszenia wydatków do 30 000 Euro,</a:t>
            </a:r>
            <a:br>
              <a:rPr lang="pl-PL" sz="2800" dirty="0"/>
            </a:br>
            <a:r>
              <a:rPr lang="pl-PL" sz="2800" dirty="0"/>
              <a:t>- niestosowanie się do własnych regulaminów,</a:t>
            </a:r>
            <a:br>
              <a:rPr lang="pl-PL" sz="2800" dirty="0"/>
            </a:br>
            <a:r>
              <a:rPr lang="pl-PL" sz="2800" dirty="0"/>
              <a:t/>
            </a:r>
            <a:br>
              <a:rPr lang="pl-PL" sz="2800" dirty="0"/>
            </a:br>
            <a:r>
              <a:rPr lang="pl-PL" sz="2800" dirty="0" smtClean="0"/>
              <a:t> - nie będzie korekt za niestosowanie się do własnych regulaminów,</a:t>
            </a:r>
            <a:br>
              <a:rPr lang="pl-PL" sz="2800" dirty="0" smtClean="0"/>
            </a:br>
            <a:r>
              <a:rPr lang="pl-PL" sz="2800" dirty="0" smtClean="0"/>
              <a:t>- będzie obowiązek zamieszczania ogłoszeń przy zamówieniach tzw. </a:t>
            </a:r>
            <a:r>
              <a:rPr lang="pl-PL" sz="2800" dirty="0"/>
              <a:t>p</a:t>
            </a:r>
            <a:r>
              <a:rPr lang="pl-PL" sz="2800" dirty="0" smtClean="0"/>
              <a:t>odprogowych  na stronie www</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85472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221088"/>
            <a:ext cx="8229600" cy="1143000"/>
          </a:xfrm>
        </p:spPr>
        <p:txBody>
          <a:bodyPr>
            <a:noAutofit/>
          </a:bodyPr>
          <a:lstStyle/>
          <a:p>
            <a:pPr algn="l">
              <a:defRPr/>
            </a:pPr>
            <a:r>
              <a:rPr lang="pl-PL" sz="2800" dirty="0" smtClean="0"/>
              <a:t>Wnioski i doświadczenia z lat 2004-2015</a:t>
            </a:r>
            <a:br>
              <a:rPr lang="pl-PL" sz="2800" dirty="0" smtClean="0"/>
            </a:br>
            <a:r>
              <a:rPr lang="pl-PL" sz="2800" dirty="0" smtClean="0"/>
              <a:t>Po piąte przygotowanie budżetu projektu </a:t>
            </a:r>
            <a:br>
              <a:rPr lang="pl-PL" sz="2800" dirty="0" smtClean="0"/>
            </a:br>
            <a:r>
              <a:rPr lang="pl-PL" sz="2800" dirty="0" smtClean="0"/>
              <a:t/>
            </a:r>
            <a:br>
              <a:rPr lang="pl-PL" sz="2800" dirty="0" smtClean="0"/>
            </a:br>
            <a:r>
              <a:rPr lang="pl-PL" sz="2800" dirty="0">
                <a:solidFill>
                  <a:srgbClr val="000000"/>
                </a:solidFill>
                <a:latin typeface="Calibri" pitchFamily="34" charset="0"/>
              </a:rPr>
              <a:t>Koszty niekwalifikowalne we wnioskach </a:t>
            </a:r>
            <a:r>
              <a:rPr lang="pl-PL" sz="2800" dirty="0" smtClean="0">
                <a:solidFill>
                  <a:srgbClr val="000000"/>
                </a:solidFill>
                <a:latin typeface="Calibri" pitchFamily="34" charset="0"/>
              </a:rPr>
              <a:t>aplikacyjnych</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solidFill>
                  <a:srgbClr val="000000"/>
                </a:solidFill>
                <a:latin typeface="Calibri" pitchFamily="34" charset="0"/>
              </a:rPr>
              <a:t>Rozbudowane </a:t>
            </a:r>
            <a:r>
              <a:rPr lang="pl-PL" sz="2800" dirty="0">
                <a:solidFill>
                  <a:srgbClr val="000000"/>
                </a:solidFill>
                <a:latin typeface="Calibri" pitchFamily="34" charset="0"/>
              </a:rPr>
              <a:t>koszty ogólne</a:t>
            </a:r>
            <a:br>
              <a:rPr lang="pl-PL" sz="2800" dirty="0">
                <a:solidFill>
                  <a:srgbClr val="000000"/>
                </a:solidFill>
                <a:latin typeface="Calibri" pitchFamily="34" charset="0"/>
              </a:rPr>
            </a:br>
            <a:r>
              <a:rPr lang="pl-PL" sz="2800" dirty="0" smtClean="0">
                <a:solidFill>
                  <a:srgbClr val="000000"/>
                </a:solidFill>
                <a:latin typeface="Calibri" pitchFamily="34" charset="0"/>
              </a:rPr>
              <a:t>Opisy </a:t>
            </a:r>
            <a:r>
              <a:rPr lang="pl-PL" sz="2800" dirty="0">
                <a:solidFill>
                  <a:srgbClr val="000000"/>
                </a:solidFill>
                <a:latin typeface="Calibri" pitchFamily="34" charset="0"/>
              </a:rPr>
              <a:t>pozycji budżetowych – niejednoznaczne, lakoniczne</a:t>
            </a:r>
            <a:br>
              <a:rPr lang="pl-PL" sz="2800" dirty="0">
                <a:solidFill>
                  <a:srgbClr val="000000"/>
                </a:solidFill>
                <a:latin typeface="Calibri" pitchFamily="34" charset="0"/>
              </a:rPr>
            </a:br>
            <a:r>
              <a:rPr lang="pl-PL" sz="2800" dirty="0" smtClean="0">
                <a:solidFill>
                  <a:srgbClr val="000000"/>
                </a:solidFill>
                <a:latin typeface="Calibri" pitchFamily="34" charset="0"/>
              </a:rPr>
              <a:t>Pozycje </a:t>
            </a:r>
            <a:r>
              <a:rPr lang="pl-PL" sz="2800" dirty="0">
                <a:solidFill>
                  <a:srgbClr val="000000"/>
                </a:solidFill>
                <a:latin typeface="Calibri" pitchFamily="34" charset="0"/>
              </a:rPr>
              <a:t>w budżecie niepowiązane z działaniami </a:t>
            </a:r>
            <a:r>
              <a:rPr lang="pl-PL" sz="2800" dirty="0" smtClean="0">
                <a:solidFill>
                  <a:srgbClr val="000000"/>
                </a:solidFill>
                <a:latin typeface="Calibri" pitchFamily="34" charset="0"/>
              </a:rPr>
              <a:t>projektu</a:t>
            </a:r>
            <a:br>
              <a:rPr lang="pl-PL" sz="2800" dirty="0" smtClean="0">
                <a:solidFill>
                  <a:srgbClr val="000000"/>
                </a:solidFill>
                <a:latin typeface="Calibri" pitchFamily="34" charset="0"/>
              </a:rPr>
            </a:br>
            <a:r>
              <a:rPr lang="pl-PL" sz="2800" dirty="0" smtClean="0">
                <a:solidFill>
                  <a:srgbClr val="000000"/>
                </a:solidFill>
                <a:latin typeface="Calibri" pitchFamily="34" charset="0"/>
              </a:rPr>
              <a:t>Przychody nie uwzględnione w projekcie np. wycinka drzew</a:t>
            </a:r>
            <a:br>
              <a:rPr lang="pl-PL" sz="2800" dirty="0" smtClean="0">
                <a:solidFill>
                  <a:srgbClr val="000000"/>
                </a:solidFill>
                <a:latin typeface="Calibri" pitchFamily="34" charset="0"/>
              </a:rPr>
            </a:br>
            <a:r>
              <a:rPr lang="pl-PL" sz="2800" dirty="0" smtClean="0">
                <a:solidFill>
                  <a:srgbClr val="000000"/>
                </a:solidFill>
                <a:latin typeface="Calibri" pitchFamily="34" charset="0"/>
              </a:rPr>
              <a:t>Wystąpiła pomoc publiczna</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35322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495800"/>
            <a:ext cx="8229600" cy="1143000"/>
          </a:xfrm>
        </p:spPr>
        <p:txBody>
          <a:bodyPr>
            <a:noAutofit/>
          </a:bodyPr>
          <a:lstStyle/>
          <a:p>
            <a:pPr algn="l">
              <a:defRPr/>
            </a:pPr>
            <a:r>
              <a:rPr lang="pl-PL" sz="2800" dirty="0" smtClean="0"/>
              <a:t>Wnioski i doświadczenia z lat 2004-2015</a:t>
            </a:r>
            <a:br>
              <a:rPr lang="pl-PL" sz="2800" dirty="0" smtClean="0"/>
            </a:br>
            <a:r>
              <a:rPr lang="pl-PL" sz="2800" dirty="0" smtClean="0"/>
              <a:t/>
            </a:r>
            <a:br>
              <a:rPr lang="pl-PL" sz="2800" dirty="0" smtClean="0"/>
            </a:br>
            <a:r>
              <a:rPr lang="pl-PL" altLang="pl-PL" sz="2800" dirty="0">
                <a:solidFill>
                  <a:srgbClr val="000000"/>
                </a:solidFill>
                <a:latin typeface="Calibri" panose="020F0502020204030204" pitchFamily="34" charset="0"/>
              </a:rPr>
              <a:t>Duże oszczędności w projektach w perspektywie </a:t>
            </a:r>
            <a:r>
              <a:rPr lang="pl-PL" altLang="pl-PL" sz="2800" dirty="0" smtClean="0">
                <a:solidFill>
                  <a:srgbClr val="000000"/>
                </a:solidFill>
                <a:latin typeface="Calibri" panose="020F0502020204030204" pitchFamily="34" charset="0"/>
              </a:rPr>
              <a:t>2007-2013 – ok 25% wartości zakończonych projektów</a:t>
            </a:r>
            <a:r>
              <a:rPr lang="pl-PL" altLang="pl-PL" sz="2800" dirty="0">
                <a:solidFill>
                  <a:srgbClr val="000000"/>
                </a:solidFill>
                <a:latin typeface="Calibri" panose="020F0502020204030204" pitchFamily="34" charset="0"/>
              </a:rPr>
              <a:t/>
            </a:r>
            <a:br>
              <a:rPr lang="pl-PL" altLang="pl-PL" sz="2800" dirty="0">
                <a:solidFill>
                  <a:srgbClr val="000000"/>
                </a:solidFill>
                <a:latin typeface="Calibri" panose="020F0502020204030204" pitchFamily="34" charset="0"/>
              </a:rPr>
            </a:br>
            <a:r>
              <a:rPr lang="pl-PL" altLang="pl-PL" sz="2800" dirty="0" smtClean="0">
                <a:solidFill>
                  <a:srgbClr val="000000"/>
                </a:solidFill>
                <a:latin typeface="Calibri" panose="020F0502020204030204" pitchFamily="34" charset="0"/>
              </a:rPr>
              <a:t>Oszczędności </a:t>
            </a:r>
            <a:r>
              <a:rPr lang="pl-PL" altLang="pl-PL" sz="2800" dirty="0">
                <a:solidFill>
                  <a:srgbClr val="000000"/>
                </a:solidFill>
                <a:latin typeface="Calibri" panose="020F0502020204030204" pitchFamily="34" charset="0"/>
              </a:rPr>
              <a:t>wynikają z</a:t>
            </a:r>
            <a:r>
              <a:rPr lang="pl-PL" altLang="pl-PL" sz="2800" dirty="0" smtClean="0">
                <a:solidFill>
                  <a:srgbClr val="000000"/>
                </a:solidFill>
                <a:latin typeface="Calibri" panose="020F0502020204030204" pitchFamily="34" charset="0"/>
              </a:rPr>
              <a:t>:</a:t>
            </a:r>
            <a:br>
              <a:rPr lang="pl-PL" altLang="pl-PL" sz="2800" dirty="0" smtClean="0">
                <a:solidFill>
                  <a:srgbClr val="000000"/>
                </a:solidFill>
                <a:latin typeface="Calibri" panose="020F0502020204030204" pitchFamily="34" charset="0"/>
              </a:rPr>
            </a:br>
            <a:r>
              <a:rPr lang="pl-PL" altLang="pl-PL" sz="2800" dirty="0" smtClean="0">
                <a:solidFill>
                  <a:srgbClr val="000000"/>
                </a:solidFill>
                <a:latin typeface="Calibri" panose="020F0502020204030204" pitchFamily="34" charset="0"/>
              </a:rPr>
              <a:t>- przeszacowania budżetów większości projektów</a:t>
            </a:r>
            <a:br>
              <a:rPr lang="pl-PL" altLang="pl-PL" sz="2800" dirty="0" smtClean="0">
                <a:solidFill>
                  <a:srgbClr val="000000"/>
                </a:solidFill>
                <a:latin typeface="Calibri" panose="020F0502020204030204" pitchFamily="34" charset="0"/>
              </a:rPr>
            </a:br>
            <a:r>
              <a:rPr lang="pl-PL" altLang="pl-PL" sz="2800" dirty="0" smtClean="0">
                <a:solidFill>
                  <a:srgbClr val="000000"/>
                </a:solidFill>
                <a:latin typeface="Calibri" panose="020F0502020204030204" pitchFamily="34" charset="0"/>
              </a:rPr>
              <a:t>- uznania wydatków za niekwalifikowalne np. korekty </a:t>
            </a:r>
            <a:r>
              <a:rPr lang="pl-PL" altLang="pl-PL" sz="2800" dirty="0" err="1" smtClean="0">
                <a:solidFill>
                  <a:srgbClr val="000000"/>
                </a:solidFill>
                <a:latin typeface="Calibri" panose="020F0502020204030204" pitchFamily="34" charset="0"/>
              </a:rPr>
              <a:t>pzp</a:t>
            </a:r>
            <a:r>
              <a:rPr lang="pl-PL" altLang="pl-PL" sz="2800" dirty="0" smtClean="0">
                <a:solidFill>
                  <a:srgbClr val="000000"/>
                </a:solidFill>
                <a:latin typeface="Calibri" panose="020F0502020204030204" pitchFamily="34" charset="0"/>
              </a:rPr>
              <a:t/>
            </a:r>
            <a:br>
              <a:rPr lang="pl-PL" altLang="pl-PL" sz="2800" dirty="0" smtClean="0">
                <a:solidFill>
                  <a:srgbClr val="000000"/>
                </a:solidFill>
                <a:latin typeface="Calibri" panose="020F0502020204030204" pitchFamily="34" charset="0"/>
              </a:rPr>
            </a:br>
            <a:r>
              <a:rPr lang="pl-PL" altLang="pl-PL" sz="2800" dirty="0" smtClean="0">
                <a:solidFill>
                  <a:srgbClr val="000000"/>
                </a:solidFill>
                <a:latin typeface="Calibri" panose="020F0502020204030204" pitchFamily="34" charset="0"/>
              </a:rPr>
              <a:t>-  ryzyko kursowe Euro – planowanie w Euro - ponoszenie w PLN</a:t>
            </a:r>
            <a:r>
              <a:rPr lang="pl-PL" altLang="pl-PL" sz="2800" dirty="0">
                <a:solidFill>
                  <a:srgbClr val="000000"/>
                </a:solidFill>
                <a:latin typeface="Calibri" panose="020F0502020204030204" pitchFamily="34" charset="0"/>
              </a:rPr>
              <a:t/>
            </a:r>
            <a:br>
              <a:rPr lang="pl-PL" altLang="pl-PL" sz="2800" dirty="0">
                <a:solidFill>
                  <a:srgbClr val="000000"/>
                </a:solidFill>
                <a:latin typeface="Calibri" panose="020F0502020204030204" pitchFamily="34" charset="0"/>
              </a:rPr>
            </a:br>
            <a:r>
              <a:rPr lang="pl-PL" altLang="pl-PL" sz="2800" dirty="0" smtClean="0">
                <a:solidFill>
                  <a:srgbClr val="000000"/>
                </a:solidFill>
                <a:latin typeface="Calibri" panose="020F0502020204030204" pitchFamily="34" charset="0"/>
              </a:rPr>
              <a:t>- szacowanie </a:t>
            </a:r>
            <a:r>
              <a:rPr lang="pl-PL" altLang="pl-PL" sz="2800" dirty="0">
                <a:solidFill>
                  <a:srgbClr val="000000"/>
                </a:solidFill>
                <a:latin typeface="Calibri" panose="020F0502020204030204" pitchFamily="34" charset="0"/>
              </a:rPr>
              <a:t>kosztów na podstawie kosztorysów a nie cen </a:t>
            </a:r>
            <a:r>
              <a:rPr lang="pl-PL" altLang="pl-PL" sz="2800" dirty="0" smtClean="0">
                <a:solidFill>
                  <a:srgbClr val="000000"/>
                </a:solidFill>
                <a:latin typeface="Calibri" panose="020F0502020204030204" pitchFamily="34" charset="0"/>
              </a:rPr>
              <a:t>rynkowych</a:t>
            </a:r>
            <a:br>
              <a:rPr lang="pl-PL" altLang="pl-PL" sz="2800" dirty="0" smtClean="0">
                <a:solidFill>
                  <a:srgbClr val="000000"/>
                </a:solidFill>
                <a:latin typeface="Calibri" panose="020F0502020204030204" pitchFamily="34" charset="0"/>
              </a:rPr>
            </a:br>
            <a:r>
              <a:rPr lang="pl-PL" altLang="pl-PL" sz="2800" dirty="0" smtClean="0">
                <a:solidFill>
                  <a:srgbClr val="000000"/>
                </a:solidFill>
                <a:latin typeface="Calibri" panose="020F0502020204030204" pitchFamily="34" charset="0"/>
              </a:rPr>
              <a:t>- rezygnacja z części działań w projekcie</a:t>
            </a:r>
            <a:r>
              <a:rPr lang="pl-PL" altLang="pl-PL" sz="2800" dirty="0">
                <a:solidFill>
                  <a:srgbClr val="000000"/>
                </a:solidFill>
                <a:latin typeface="Calibri" panose="020F0502020204030204" pitchFamily="34" charset="0"/>
              </a:rPr>
              <a:t/>
            </a:r>
            <a:br>
              <a:rPr lang="pl-PL" altLang="pl-PL" sz="2800" dirty="0">
                <a:solidFill>
                  <a:srgbClr val="000000"/>
                </a:solidFill>
                <a:latin typeface="Calibri" panose="020F0502020204030204" pitchFamily="34" charset="0"/>
              </a:rPr>
            </a:b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790563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28596" y="5143512"/>
            <a:ext cx="8229600" cy="1143000"/>
          </a:xfrm>
        </p:spPr>
        <p:txBody>
          <a:bodyPr>
            <a:noAutofit/>
          </a:bodyPr>
          <a:lstStyle/>
          <a:p>
            <a:pPr algn="l"/>
            <a:r>
              <a:rPr lang="pl-PL" sz="2800" dirty="0" smtClean="0"/>
              <a:t>Wnioski i doświadczenia z lat 2004-2015</a:t>
            </a:r>
            <a:br>
              <a:rPr lang="pl-PL" sz="2800" dirty="0" smtClean="0"/>
            </a:br>
            <a:r>
              <a:rPr lang="pl-PL" sz="2800" dirty="0" smtClean="0"/>
              <a:t>Po szóste planowanie i dokumentowanie wskaźników</a:t>
            </a:r>
            <a:br>
              <a:rPr lang="pl-PL" sz="2800" dirty="0" smtClean="0"/>
            </a:br>
            <a:r>
              <a:rPr lang="pl-PL" sz="2800" dirty="0" smtClean="0"/>
              <a:t/>
            </a:r>
            <a:br>
              <a:rPr lang="pl-PL" sz="2800" dirty="0" smtClean="0"/>
            </a:br>
            <a:r>
              <a:rPr lang="pl-PL" sz="2800" dirty="0">
                <a:solidFill>
                  <a:srgbClr val="000000"/>
                </a:solidFill>
                <a:latin typeface="Calibri" pitchFamily="34" charset="0"/>
              </a:rPr>
              <a:t> Projekt EWT jest częścią innego </a:t>
            </a:r>
            <a:r>
              <a:rPr lang="pl-PL" sz="2800" dirty="0" smtClean="0">
                <a:solidFill>
                  <a:srgbClr val="000000"/>
                </a:solidFill>
                <a:latin typeface="Calibri" pitchFamily="34" charset="0"/>
              </a:rPr>
              <a:t>zamierzenia,</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a:solidFill>
                  <a:srgbClr val="000000"/>
                </a:solidFill>
                <a:latin typeface="Calibri" pitchFamily="34" charset="0"/>
              </a:rPr>
              <a:t> Inwentaryzacja </a:t>
            </a:r>
            <a:r>
              <a:rPr lang="pl-PL" sz="2800" dirty="0" smtClean="0">
                <a:solidFill>
                  <a:srgbClr val="000000"/>
                </a:solidFill>
                <a:latin typeface="Calibri" pitchFamily="34" charset="0"/>
              </a:rPr>
              <a:t>powykonawcza, protokoły odbioru:</a:t>
            </a:r>
            <a:br>
              <a:rPr lang="pl-PL" sz="2800" dirty="0" smtClean="0">
                <a:solidFill>
                  <a:srgbClr val="000000"/>
                </a:solidFill>
                <a:latin typeface="Calibri" pitchFamily="34" charset="0"/>
              </a:rPr>
            </a:br>
            <a:r>
              <a:rPr lang="pl-PL" sz="2800" dirty="0" smtClean="0">
                <a:solidFill>
                  <a:srgbClr val="000000"/>
                </a:solidFill>
                <a:latin typeface="Calibri" pitchFamily="34" charset="0"/>
              </a:rPr>
              <a:t>	- nie potwierdzają  </a:t>
            </a:r>
            <a:r>
              <a:rPr lang="pl-PL" sz="2800" dirty="0">
                <a:solidFill>
                  <a:srgbClr val="000000"/>
                </a:solidFill>
                <a:latin typeface="Calibri" pitchFamily="34" charset="0"/>
              </a:rPr>
              <a:t>realizacji </a:t>
            </a:r>
            <a:r>
              <a:rPr lang="pl-PL" sz="2800" dirty="0" smtClean="0">
                <a:solidFill>
                  <a:srgbClr val="000000"/>
                </a:solidFill>
                <a:latin typeface="Calibri" pitchFamily="34" charset="0"/>
              </a:rPr>
              <a:t>wskaźników,</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a:solidFill>
                  <a:srgbClr val="000000"/>
                </a:solidFill>
                <a:latin typeface="Calibri" pitchFamily="34" charset="0"/>
              </a:rPr>
              <a:t> </a:t>
            </a:r>
            <a:r>
              <a:rPr lang="pl-PL" sz="2800" dirty="0" smtClean="0">
                <a:solidFill>
                  <a:srgbClr val="000000"/>
                </a:solidFill>
                <a:latin typeface="Calibri" pitchFamily="34" charset="0"/>
              </a:rPr>
              <a:t/>
            </a:r>
            <a:br>
              <a:rPr lang="pl-PL" sz="2800" dirty="0" smtClean="0">
                <a:solidFill>
                  <a:srgbClr val="000000"/>
                </a:solidFill>
                <a:latin typeface="Calibri" pitchFamily="34" charset="0"/>
              </a:rPr>
            </a:br>
            <a:r>
              <a:rPr lang="pl-PL" sz="2800" dirty="0" smtClean="0">
                <a:solidFill>
                  <a:srgbClr val="000000"/>
                </a:solidFill>
                <a:latin typeface="Calibri" pitchFamily="34" charset="0"/>
              </a:rPr>
              <a:t>Wskaźniki zawierają się w sobie</a:t>
            </a:r>
            <a:br>
              <a:rPr lang="pl-PL" sz="2800" dirty="0" smtClean="0">
                <a:solidFill>
                  <a:srgbClr val="000000"/>
                </a:solidFill>
                <a:latin typeface="Calibri" pitchFamily="34" charset="0"/>
              </a:rPr>
            </a:br>
            <a:r>
              <a:rPr lang="pl-PL" sz="2800" dirty="0" smtClean="0">
                <a:solidFill>
                  <a:srgbClr val="000000"/>
                </a:solidFill>
                <a:latin typeface="Calibri" pitchFamily="34" charset="0"/>
              </a:rPr>
              <a:t>Zbyt duża ilość wskaźników w projektach</a:t>
            </a: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solidFill>
                  <a:srgbClr val="000000"/>
                </a:solidFill>
                <a:latin typeface="Calibri" pitchFamily="34" charset="0"/>
              </a:rPr>
              <a:t>Zbyt ambitne wskaźniki</a:t>
            </a:r>
            <a:r>
              <a:rPr lang="pl-PL" sz="2800" dirty="0"/>
              <a:t/>
            </a:r>
            <a:br>
              <a:rPr lang="pl-PL" sz="2800" dirty="0"/>
            </a:br>
            <a:r>
              <a:rPr lang="pl-PL" sz="2800" dirty="0" smtClean="0"/>
              <a:t/>
            </a:r>
            <a:br>
              <a:rPr lang="pl-PL" sz="2800" dirty="0" smtClean="0"/>
            </a:br>
            <a:r>
              <a:rPr lang="pl-PL" sz="2800" dirty="0"/>
              <a:t/>
            </a:r>
            <a:br>
              <a:rPr lang="pl-PL" sz="2800" dirty="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4807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495800"/>
            <a:ext cx="8229600" cy="1143000"/>
          </a:xfrm>
        </p:spPr>
        <p:txBody>
          <a:bodyPr>
            <a:noAutofit/>
          </a:bodyPr>
          <a:lstStyle/>
          <a:p>
            <a:pPr>
              <a:lnSpc>
                <a:spcPct val="150000"/>
              </a:lnSpc>
            </a:pPr>
            <a:r>
              <a:rPr lang="pl-PL" sz="2800" dirty="0" smtClean="0"/>
              <a:t>Podstawy prawne działania wojewody jako kontrolera</a:t>
            </a:r>
            <a:br>
              <a:rPr lang="pl-PL" sz="2800" dirty="0" smtClean="0"/>
            </a:br>
            <a:r>
              <a:rPr lang="pl-PL" sz="2400" dirty="0" smtClean="0"/>
              <a:t> </a:t>
            </a:r>
            <a:r>
              <a:rPr lang="pl-PL" sz="2400" dirty="0"/>
              <a:t>Art. 125 Rozporządzenia PE i Rady nr 1303 z 17 grudnia 2013 (funkcje Instytucji Zarządzającej),</a:t>
            </a:r>
            <a:br>
              <a:rPr lang="pl-PL" sz="2400" dirty="0"/>
            </a:br>
            <a:r>
              <a:rPr lang="pl-PL" sz="2400" dirty="0"/>
              <a:t> Art. 8 , Art. 23 Rozporządzenia PE i Rady nr 1299/2013  (wyznaczenie podmiotu - kontrolera w programach EWT ),</a:t>
            </a:r>
            <a:br>
              <a:rPr lang="pl-PL" sz="2400" dirty="0"/>
            </a:br>
            <a:r>
              <a:rPr lang="pl-PL" sz="2400" dirty="0"/>
              <a:t> Rozporządzenie KE 481/2014 z 4 marca 2014 r. (kwalifikowalność), </a:t>
            </a:r>
            <a:br>
              <a:rPr lang="pl-PL" sz="2400" dirty="0"/>
            </a:br>
            <a:r>
              <a:rPr lang="pl-PL" sz="2400" dirty="0"/>
              <a:t> Art. 22 Ustawy z 11 lipca 2014 r. tzw. Ustawy wdrożeniowej (Dz. U. z 2014 poz. 1146),</a:t>
            </a:r>
            <a:br>
              <a:rPr lang="pl-PL" sz="2400" dirty="0"/>
            </a:br>
            <a:r>
              <a:rPr lang="pl-PL" sz="2400" dirty="0" smtClean="0"/>
              <a:t/>
            </a:r>
            <a:br>
              <a:rPr lang="pl-PL" sz="24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79057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648200"/>
            <a:ext cx="8229600" cy="1143000"/>
          </a:xfrm>
        </p:spPr>
        <p:txBody>
          <a:bodyPr>
            <a:noAutofit/>
          </a:bodyPr>
          <a:lstStyle/>
          <a:p>
            <a:pPr>
              <a:defRPr/>
            </a:pPr>
            <a:r>
              <a:rPr lang="pl-PL" sz="2800" dirty="0" smtClean="0"/>
              <a:t>Na co się jeszcze przygotować</a:t>
            </a:r>
            <a:br>
              <a:rPr lang="pl-PL" sz="2800" dirty="0" smtClean="0"/>
            </a:br>
            <a:r>
              <a:rPr lang="pl-PL" sz="2800" dirty="0" smtClean="0"/>
              <a:t/>
            </a:r>
            <a:br>
              <a:rPr lang="pl-PL" sz="2800" dirty="0" smtClean="0"/>
            </a:br>
            <a:r>
              <a:rPr lang="pl-PL" sz="2800" dirty="0" smtClean="0"/>
              <a:t>- wieloaspektowa kontrola projektu w tym kontrola PZP </a:t>
            </a:r>
            <a:br>
              <a:rPr lang="pl-PL" sz="2800" dirty="0" smtClean="0"/>
            </a:br>
            <a:r>
              <a:rPr lang="pl-PL" sz="2800" dirty="0" smtClean="0"/>
              <a:t>- sformalizowane terminy raportowania i wypłaty środków,</a:t>
            </a:r>
            <a:br>
              <a:rPr lang="pl-PL" sz="2800" dirty="0" smtClean="0"/>
            </a:br>
            <a:r>
              <a:rPr lang="pl-PL" sz="2800" dirty="0" smtClean="0"/>
              <a:t>- partnerstwo na złe czasy, prawdopodobnie nie wszystkie projekty uda się zrealizować we wspólnym partnerstwie,</a:t>
            </a:r>
            <a:br>
              <a:rPr lang="pl-PL" sz="2800" dirty="0" smtClean="0"/>
            </a:br>
            <a:r>
              <a:rPr lang="pl-PL" sz="2800" dirty="0" smtClean="0">
                <a:solidFill>
                  <a:srgbClr val="FF0000"/>
                </a:solidFill>
              </a:rPr>
              <a:t>- </a:t>
            </a:r>
            <a:r>
              <a:rPr lang="pl-PL" sz="2800" dirty="0" smtClean="0">
                <a:solidFill>
                  <a:srgbClr val="FF0000"/>
                </a:solidFill>
                <a:latin typeface="Calibri" pitchFamily="34" charset="0"/>
              </a:rPr>
              <a:t>dość </a:t>
            </a:r>
            <a:r>
              <a:rPr lang="pl-PL" sz="2800" dirty="0">
                <a:solidFill>
                  <a:srgbClr val="FF0000"/>
                </a:solidFill>
                <a:latin typeface="Calibri" pitchFamily="34" charset="0"/>
              </a:rPr>
              <a:t>długi czas pomiędzy poniesieniem wydatku a refundacją</a:t>
            </a: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70332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962400"/>
            <a:ext cx="8229600" cy="1143000"/>
          </a:xfrm>
        </p:spPr>
        <p:txBody>
          <a:bodyPr>
            <a:noAutofit/>
          </a:bodyPr>
          <a:lstStyle/>
          <a:p>
            <a:pPr>
              <a:defRPr/>
            </a:pPr>
            <a:r>
              <a:rPr lang="pl-PL" sz="2800" dirty="0" smtClean="0"/>
              <a:t/>
            </a:r>
            <a:br>
              <a:rPr lang="pl-PL" sz="2800" dirty="0" smtClean="0"/>
            </a:br>
            <a:r>
              <a:rPr lang="pl-PL" sz="2800" dirty="0"/>
              <a:t/>
            </a:r>
            <a:br>
              <a:rPr lang="pl-PL" sz="2800" dirty="0"/>
            </a:br>
            <a:r>
              <a:rPr lang="pl-PL" sz="2800" dirty="0" smtClean="0"/>
              <a:t/>
            </a:r>
            <a:br>
              <a:rPr lang="pl-PL" sz="2800" dirty="0" smtClean="0"/>
            </a:br>
            <a:r>
              <a:rPr lang="pl-PL" sz="2800" dirty="0" smtClean="0"/>
              <a:t/>
            </a:r>
            <a:br>
              <a:rPr lang="pl-PL" sz="2800" dirty="0" smtClean="0"/>
            </a:br>
            <a:r>
              <a:rPr lang="pl-PL" sz="2800" dirty="0"/>
              <a:t/>
            </a:r>
            <a:br>
              <a:rPr lang="pl-PL" sz="2800" dirty="0"/>
            </a:br>
            <a:r>
              <a:rPr lang="pl-PL" altLang="pl-PL" sz="3200" dirty="0">
                <a:solidFill>
                  <a:srgbClr val="000000"/>
                </a:solidFill>
                <a:latin typeface="Gabriola" panose="04040605051002020D02" pitchFamily="82" charset="0"/>
                <a:cs typeface="Tahoma" panose="020B0604030504040204" pitchFamily="34" charset="0"/>
              </a:rPr>
              <a:t>„ projekty są fajne bo </a:t>
            </a:r>
            <a:r>
              <a:rPr lang="pl-PL" altLang="pl-PL" sz="3200" dirty="0" smtClean="0">
                <a:solidFill>
                  <a:srgbClr val="000000"/>
                </a:solidFill>
                <a:latin typeface="Gabriola" panose="04040605051002020D02" pitchFamily="82" charset="0"/>
                <a:cs typeface="Tahoma" panose="020B0604030504040204" pitchFamily="34" charset="0"/>
              </a:rPr>
              <a:t>…”</a:t>
            </a:r>
            <a:r>
              <a:rPr lang="pl-PL" altLang="pl-PL" sz="3200" dirty="0">
                <a:solidFill>
                  <a:srgbClr val="000000"/>
                </a:solidFill>
                <a:latin typeface="Gabriola" panose="04040605051002020D02" pitchFamily="82" charset="0"/>
                <a:cs typeface="Tahoma" panose="020B0604030504040204" pitchFamily="34" charset="0"/>
              </a:rPr>
              <a:t/>
            </a:r>
            <a:br>
              <a:rPr lang="pl-PL" altLang="pl-PL" sz="3200" dirty="0">
                <a:solidFill>
                  <a:srgbClr val="000000"/>
                </a:solidFill>
                <a:latin typeface="Gabriola" panose="04040605051002020D02" pitchFamily="82" charset="0"/>
                <a:cs typeface="Tahoma" panose="020B0604030504040204" pitchFamily="34" charset="0"/>
              </a:rPr>
            </a:br>
            <a:r>
              <a:rPr lang="pl-PL" sz="3200" dirty="0"/>
              <a:t/>
            </a:r>
            <a:br>
              <a:rPr lang="pl-PL" sz="3200" dirty="0"/>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33612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962400"/>
            <a:ext cx="8229600" cy="1143000"/>
          </a:xfrm>
        </p:spPr>
        <p:txBody>
          <a:bodyPr>
            <a:noAutofit/>
          </a:bodyPr>
          <a:lstStyle/>
          <a:p>
            <a:pPr>
              <a:defRPr/>
            </a:pPr>
            <a:r>
              <a:rPr lang="pl-PL" sz="2800" dirty="0" smtClean="0"/>
              <a:t/>
            </a:r>
            <a:br>
              <a:rPr lang="pl-PL" sz="2800" dirty="0" smtClean="0"/>
            </a:br>
            <a:r>
              <a:rPr lang="pl-PL" sz="2800" dirty="0"/>
              <a:t/>
            </a:r>
            <a:br>
              <a:rPr lang="pl-PL" sz="2800" dirty="0"/>
            </a:br>
            <a:r>
              <a:rPr lang="pl-PL" sz="2800" dirty="0" smtClean="0"/>
              <a:t/>
            </a:r>
            <a:br>
              <a:rPr lang="pl-PL" sz="2800" dirty="0" smtClean="0"/>
            </a:br>
            <a:r>
              <a:rPr lang="pl-PL" sz="2800" dirty="0" smtClean="0"/>
              <a:t/>
            </a:r>
            <a:br>
              <a:rPr lang="pl-PL" sz="2800" dirty="0" smtClean="0"/>
            </a:br>
            <a:r>
              <a:rPr lang="pl-PL" sz="2800" dirty="0"/>
              <a:t/>
            </a:r>
            <a:br>
              <a:rPr lang="pl-PL" sz="2800" dirty="0"/>
            </a:br>
            <a:r>
              <a:rPr lang="pl-PL" sz="2800" dirty="0"/>
              <a:t/>
            </a:r>
            <a:br>
              <a:rPr lang="pl-PL" sz="2800" dirty="0"/>
            </a:br>
            <a:r>
              <a:rPr lang="pl-PL" sz="2800" dirty="0"/>
              <a:t>Dziękuję za uwagę</a:t>
            </a:r>
            <a:r>
              <a:rPr lang="pl-PL" sz="2800" dirty="0" smtClean="0"/>
              <a:t/>
            </a:r>
            <a:br>
              <a:rPr lang="pl-PL" sz="2800" dirty="0" smtClean="0"/>
            </a:br>
            <a:r>
              <a:rPr lang="pl-PL" sz="2800" dirty="0"/>
              <a:t/>
            </a:r>
            <a:br>
              <a:rPr lang="pl-PL" sz="2800" dirty="0"/>
            </a:br>
            <a:r>
              <a:rPr lang="pl-PL" sz="2800" dirty="0" smtClean="0"/>
              <a:t/>
            </a:r>
            <a:br>
              <a:rPr lang="pl-PL" sz="2800" dirty="0" smtClean="0"/>
            </a:br>
            <a:r>
              <a:rPr lang="pl-PL" sz="2800" dirty="0" smtClean="0"/>
              <a:t/>
            </a:r>
            <a:br>
              <a:rPr lang="pl-PL" sz="2800" dirty="0" smtClean="0"/>
            </a:br>
            <a:r>
              <a:rPr lang="pl-PL" sz="2800" dirty="0"/>
              <a:t/>
            </a:r>
            <a:br>
              <a:rPr lang="pl-PL" sz="2800" dirty="0"/>
            </a:br>
            <a:r>
              <a:rPr lang="pl-PL" sz="2800" dirty="0" smtClean="0"/>
              <a:t>Grzegorz Wieniewski</a:t>
            </a:r>
            <a:br>
              <a:rPr lang="pl-PL" sz="2800" dirty="0" smtClean="0"/>
            </a:br>
            <a:r>
              <a:rPr lang="pl-PL" sz="2800" dirty="0" smtClean="0"/>
              <a:t>Śląski Urząd Wojewódzki</a:t>
            </a:r>
            <a:br>
              <a:rPr lang="pl-PL" sz="2800" dirty="0" smtClean="0"/>
            </a:br>
            <a:r>
              <a:rPr lang="pl-PL" sz="2800" dirty="0" smtClean="0"/>
              <a:t>wieniewskig@Katowice.uw.gov.pl</a:t>
            </a:r>
            <a:br>
              <a:rPr lang="pl-PL" sz="2800" dirty="0" smtClean="0"/>
            </a:br>
            <a:r>
              <a:rPr lang="pl-PL" sz="2800" dirty="0" smtClean="0"/>
              <a:t/>
            </a:r>
            <a:br>
              <a:rPr lang="pl-PL" sz="2800" dirty="0" smtClean="0"/>
            </a:br>
            <a:r>
              <a:rPr lang="pl-PL" sz="2800" dirty="0" smtClean="0"/>
              <a:t/>
            </a:r>
            <a:br>
              <a:rPr lang="pl-PL" sz="2800" dirty="0" smtClean="0"/>
            </a:br>
            <a:r>
              <a:rPr lang="pl-PL" sz="2800" dirty="0">
                <a:solidFill>
                  <a:srgbClr val="000000"/>
                </a:solidFill>
                <a:latin typeface="Calibri" pitchFamily="34" charset="0"/>
              </a:rPr>
              <a:t/>
            </a:r>
            <a:br>
              <a:rPr lang="pl-PL" sz="2800" dirty="0">
                <a:solidFill>
                  <a:srgbClr val="000000"/>
                </a:solidFill>
                <a:latin typeface="Calibri" pitchFamily="34" charset="0"/>
              </a:rPr>
            </a:br>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7429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4495800"/>
            <a:ext cx="8229600" cy="1143000"/>
          </a:xfrm>
        </p:spPr>
        <p:txBody>
          <a:bodyPr>
            <a:noAutofit/>
          </a:bodyPr>
          <a:lstStyle/>
          <a:p>
            <a:pPr>
              <a:lnSpc>
                <a:spcPct val="150000"/>
              </a:lnSpc>
            </a:pPr>
            <a:r>
              <a:rPr lang="pl-PL" sz="2800" dirty="0" smtClean="0"/>
              <a:t>Podstawy prawne działania wojewody jako kontrolera</a:t>
            </a:r>
            <a:br>
              <a:rPr lang="pl-PL" sz="2800" dirty="0" smtClean="0"/>
            </a:br>
            <a:r>
              <a:rPr lang="pl-PL" sz="2400" dirty="0" smtClean="0"/>
              <a:t> </a:t>
            </a:r>
            <a:br>
              <a:rPr lang="pl-PL" sz="2400" dirty="0" smtClean="0"/>
            </a:br>
            <a:r>
              <a:rPr lang="pl-PL" sz="2400" dirty="0" smtClean="0"/>
              <a:t>Dokument Programowy </a:t>
            </a:r>
            <a:r>
              <a:rPr lang="pl-PL" sz="2400" dirty="0" err="1" smtClean="0"/>
              <a:t>Interreg</a:t>
            </a:r>
            <a:r>
              <a:rPr lang="pl-PL" sz="2400" dirty="0" smtClean="0"/>
              <a:t> VA Polska Słowacja (12.02.2015</a:t>
            </a:r>
            <a:r>
              <a:rPr lang="pl-PL" sz="2400" dirty="0"/>
              <a:t>)</a:t>
            </a:r>
            <a:br>
              <a:rPr lang="pl-PL" sz="2400" dirty="0"/>
            </a:br>
            <a:r>
              <a:rPr lang="pl-PL" sz="2400" dirty="0" smtClean="0"/>
              <a:t/>
            </a:r>
            <a:br>
              <a:rPr lang="pl-PL" sz="2400" dirty="0" smtClean="0"/>
            </a:br>
            <a:r>
              <a:rPr lang="pl-PL" sz="2400" dirty="0" smtClean="0"/>
              <a:t>Porozumienie </a:t>
            </a:r>
            <a:r>
              <a:rPr lang="pl-PL" sz="2400" dirty="0"/>
              <a:t>kompetencyjne z 28 października 2015 r.  </a:t>
            </a:r>
            <a:r>
              <a:rPr lang="pl-PL" sz="2400" dirty="0" smtClean="0"/>
              <a:t>- </a:t>
            </a:r>
            <a:br>
              <a:rPr lang="pl-PL" sz="2400" dirty="0" smtClean="0"/>
            </a:br>
            <a:r>
              <a:rPr lang="pl-PL" sz="2400" dirty="0" smtClean="0"/>
              <a:t>zawarte </a:t>
            </a:r>
            <a:r>
              <a:rPr lang="pl-PL" sz="2400" dirty="0"/>
              <a:t>przez Wojewodę Śląskiego z Ministrem Infrastruktury i Rozwoju</a:t>
            </a:r>
            <a:br>
              <a:rPr lang="pl-PL" sz="2400" dirty="0"/>
            </a:br>
            <a:r>
              <a:rPr lang="pl-PL" sz="2400" dirty="0"/>
              <a:t/>
            </a:r>
            <a:br>
              <a:rPr lang="pl-PL" sz="2400" dirty="0"/>
            </a:br>
            <a:r>
              <a:rPr lang="pl-PL" sz="2400" dirty="0"/>
              <a:t> </a:t>
            </a:r>
            <a:r>
              <a:rPr lang="pl-PL" sz="2400" dirty="0" smtClean="0"/>
              <a:t/>
            </a:r>
            <a:br>
              <a:rPr lang="pl-PL" sz="2400" dirty="0" smtClean="0"/>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581400"/>
            <a:ext cx="8229600" cy="1143000"/>
          </a:xfrm>
        </p:spPr>
        <p:txBody>
          <a:bodyPr>
            <a:noAutofit/>
          </a:bodyPr>
          <a:lstStyle/>
          <a:p>
            <a:r>
              <a:rPr lang="pl-PL" sz="2800" dirty="0" smtClean="0"/>
              <a:t>Wojewoda Śląski pełni rolę kontrolera krajowego w Programie </a:t>
            </a:r>
            <a:r>
              <a:rPr lang="pl-PL" sz="2800" dirty="0" err="1" smtClean="0"/>
              <a:t>Interreg</a:t>
            </a:r>
            <a:r>
              <a:rPr lang="pl-PL" sz="2800" dirty="0" smtClean="0"/>
              <a:t> VA Polska - Słowacja</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Zadania realizuje:</a:t>
            </a:r>
            <a:br>
              <a:rPr lang="pl-PL" sz="2800" dirty="0" smtClean="0"/>
            </a:br>
            <a:r>
              <a:rPr lang="pl-PL" sz="2800" dirty="0" smtClean="0"/>
              <a:t>Wydział Rozwoju i Współpracy Terytorialnej</a:t>
            </a:r>
            <a:br>
              <a:rPr lang="pl-PL" sz="2800" dirty="0" smtClean="0"/>
            </a:br>
            <a:r>
              <a:rPr lang="pl-PL" sz="2800" dirty="0" smtClean="0"/>
              <a:t> Śląski Urząd Wojewódzki </a:t>
            </a:r>
            <a:br>
              <a:rPr lang="pl-PL" sz="2800" dirty="0" smtClean="0"/>
            </a:br>
            <a:r>
              <a:rPr lang="pl-PL" sz="2800" dirty="0" smtClean="0"/>
              <a:t>ul. Jagiellońska 25</a:t>
            </a:r>
            <a:br>
              <a:rPr lang="pl-PL" sz="2800" dirty="0" smtClean="0"/>
            </a:br>
            <a:r>
              <a:rPr lang="pl-PL" sz="2800" dirty="0" smtClean="0"/>
              <a:t>40-032 Katowice</a:t>
            </a: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581400"/>
            <a:ext cx="8229600" cy="1143000"/>
          </a:xfrm>
        </p:spPr>
        <p:txBody>
          <a:bodyPr>
            <a:noAutofit/>
          </a:bodyPr>
          <a:lstStyle/>
          <a:p>
            <a:r>
              <a:rPr lang="pl-PL" sz="2800" dirty="0" smtClean="0"/>
              <a:t>Dokumenty </a:t>
            </a:r>
            <a:br>
              <a:rPr lang="pl-PL" sz="2800" dirty="0" smtClean="0"/>
            </a:br>
            <a:r>
              <a:rPr lang="pl-PL" sz="2800" dirty="0" smtClean="0"/>
              <a:t/>
            </a:r>
            <a:br>
              <a:rPr lang="pl-PL" sz="2800" dirty="0" smtClean="0"/>
            </a:br>
            <a:r>
              <a:rPr lang="pl-PL" sz="2800" dirty="0" smtClean="0"/>
              <a:t>Podręcznik beneficjenta dofinansowania (31 marca 2016r.)</a:t>
            </a:r>
            <a:br>
              <a:rPr lang="pl-PL" sz="2800" dirty="0" smtClean="0"/>
            </a:br>
            <a:r>
              <a:rPr lang="pl-PL" sz="2800" dirty="0" smtClean="0"/>
              <a:t>Wytyczne dla krajowego kontrolera w programach EWT (MIR 6 listopada 2015r.)</a:t>
            </a:r>
            <a:br>
              <a:rPr lang="pl-PL" sz="2800" dirty="0" smtClean="0"/>
            </a:br>
            <a:r>
              <a:rPr lang="pl-PL" sz="2800" dirty="0" smtClean="0"/>
              <a:t/>
            </a:r>
            <a:br>
              <a:rPr lang="pl-PL" sz="2800" dirty="0" smtClean="0"/>
            </a:br>
            <a:r>
              <a:rPr lang="pl-PL" sz="2800" dirty="0" smtClean="0"/>
              <a:t>Wytyczne w zakresie korygowania i odzyskiwania nieprawidłowych wydatków (MIR, 20 lipca 2015 r.)</a:t>
            </a:r>
            <a:br>
              <a:rPr lang="pl-PL" sz="2800" dirty="0" smtClean="0"/>
            </a:br>
            <a:r>
              <a:rPr lang="pl-PL" sz="2800" dirty="0" smtClean="0"/>
              <a:t/>
            </a:r>
            <a:br>
              <a:rPr lang="pl-PL" sz="2800" dirty="0" smtClean="0"/>
            </a:br>
            <a:r>
              <a:rPr lang="pl-PL" sz="2800" dirty="0" smtClean="0"/>
              <a:t>Taryfikator – Rozporządzenie Ministra Rozwoju (Dz. U z 18 lutego 2016 poz. 200)</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2971800"/>
            <a:ext cx="8229600" cy="1143000"/>
          </a:xfrm>
        </p:spPr>
        <p:txBody>
          <a:bodyPr>
            <a:noAutofit/>
          </a:bodyPr>
          <a:lstStyle/>
          <a:p>
            <a:pPr algn="l"/>
            <a:r>
              <a:rPr lang="pl-PL" sz="2800" dirty="0" smtClean="0"/>
              <a:t/>
            </a:r>
            <a:br>
              <a:rPr lang="pl-PL" sz="2800" dirty="0" smtClean="0"/>
            </a:br>
            <a:r>
              <a:rPr lang="pl-PL" sz="2800" dirty="0" smtClean="0"/>
              <a:t/>
            </a:r>
            <a:br>
              <a:rPr lang="pl-PL" sz="2800" dirty="0" smtClean="0"/>
            </a:br>
            <a:r>
              <a:rPr lang="pl-PL" sz="2800" dirty="0" smtClean="0"/>
              <a:t/>
            </a:r>
            <a:br>
              <a:rPr lang="pl-PL" sz="2800" dirty="0" smtClean="0"/>
            </a:br>
            <a:r>
              <a:rPr lang="pl-PL" sz="2800" dirty="0" smtClean="0"/>
              <a:t>Główne zadanie kontrolerów krajowych</a:t>
            </a:r>
            <a:br>
              <a:rPr lang="pl-PL" sz="2800" dirty="0" smtClean="0"/>
            </a:br>
            <a:r>
              <a:rPr lang="pl-PL" sz="2800" dirty="0" smtClean="0"/>
              <a:t>to weryfikacja :</a:t>
            </a:r>
            <a:br>
              <a:rPr lang="pl-PL" sz="2800" dirty="0" smtClean="0"/>
            </a:br>
            <a:r>
              <a:rPr lang="pl-PL" sz="2800" dirty="0" smtClean="0"/>
              <a:t/>
            </a:r>
            <a:br>
              <a:rPr lang="pl-PL" sz="2800" dirty="0" smtClean="0"/>
            </a:br>
            <a:r>
              <a:rPr lang="pl-PL" sz="2800" dirty="0" smtClean="0"/>
              <a:t>- czy dofinansowane produkty i usługi zostały faktycznie dostarczone, </a:t>
            </a:r>
            <a:br>
              <a:rPr lang="pl-PL" sz="2800" dirty="0" smtClean="0"/>
            </a:br>
            <a:r>
              <a:rPr lang="pl-PL" sz="2800" dirty="0" smtClean="0"/>
              <a:t>- czy wydatki deklarowane przez beneficjentów zostały zapłacone,</a:t>
            </a:r>
            <a:br>
              <a:rPr lang="pl-PL" sz="2800" dirty="0" smtClean="0"/>
            </a:br>
            <a:r>
              <a:rPr lang="pl-PL" sz="2800" dirty="0" smtClean="0"/>
              <a:t>- czy są zgodne z obowiązującymi przepisami prawa UE oraz prawa krajowego,</a:t>
            </a:r>
            <a:br>
              <a:rPr lang="pl-PL" sz="2800" dirty="0" smtClean="0"/>
            </a:br>
            <a:r>
              <a:rPr lang="pl-PL" sz="2800" dirty="0" smtClean="0"/>
              <a:t>- czy są zgodne z warunkami udzielania wsparcia i dokumentami programowymi,</a:t>
            </a: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Y:\2014 - 2020\GRAPHICS 2014-2020\GRAFIKA GOTOWA\A4_SK.jpg"/>
          <p:cNvPicPr>
            <a:picLocks noChangeAspect="1" noChangeArrowheads="1"/>
          </p:cNvPicPr>
          <p:nvPr/>
        </p:nvPicPr>
        <p:blipFill>
          <a:blip r:embed="rId3" cstate="print">
            <a:lum bright="70000" contrast="-70000"/>
          </a:blip>
          <a:srcRect l="22707" t="33172" r="12505" b="56743"/>
          <a:stretch>
            <a:fillRect/>
          </a:stretch>
        </p:blipFill>
        <p:spPr bwMode="auto">
          <a:xfrm>
            <a:off x="0" y="0"/>
            <a:ext cx="9144000" cy="1219200"/>
          </a:xfrm>
          <a:prstGeom prst="rect">
            <a:avLst/>
          </a:prstGeom>
          <a:noFill/>
        </p:spPr>
      </p:pic>
      <p:pic>
        <p:nvPicPr>
          <p:cNvPr id="1029" name="Picture 5" descr="C:\Users\Martin_Simcik.PLSK\Downloads\Poland-Slovakia_SK_01+FUND_RGB.png"/>
          <p:cNvPicPr>
            <a:picLocks noChangeAspect="1" noChangeArrowheads="1"/>
          </p:cNvPicPr>
          <p:nvPr/>
        </p:nvPicPr>
        <p:blipFill>
          <a:blip r:embed="rId4" cstate="print"/>
          <a:srcRect/>
          <a:stretch>
            <a:fillRect/>
          </a:stretch>
        </p:blipFill>
        <p:spPr bwMode="auto">
          <a:xfrm>
            <a:off x="6013450" y="152400"/>
            <a:ext cx="3130550" cy="1101725"/>
          </a:xfrm>
          <a:prstGeom prst="rect">
            <a:avLst/>
          </a:prstGeom>
          <a:noFill/>
        </p:spPr>
      </p:pic>
      <p:pic>
        <p:nvPicPr>
          <p:cNvPr id="1030" name="Picture 6" descr="Y:\2014 - 2020\GRAPHICS 2014-2020\LOGOTYPY PL\logo z funduszem\Poland-Slovakia_PL_01+FUND_RGB.png"/>
          <p:cNvPicPr>
            <a:picLocks noChangeAspect="1" noChangeArrowheads="1"/>
          </p:cNvPicPr>
          <p:nvPr/>
        </p:nvPicPr>
        <p:blipFill>
          <a:blip r:embed="rId5" cstate="print"/>
          <a:srcRect/>
          <a:stretch>
            <a:fillRect/>
          </a:stretch>
        </p:blipFill>
        <p:spPr bwMode="auto">
          <a:xfrm>
            <a:off x="0" y="152400"/>
            <a:ext cx="3130550" cy="1101725"/>
          </a:xfrm>
          <a:prstGeom prst="rect">
            <a:avLst/>
          </a:prstGeom>
          <a:noFill/>
        </p:spPr>
      </p:pic>
      <p:sp>
        <p:nvSpPr>
          <p:cNvPr id="8" name="Title 12"/>
          <p:cNvSpPr>
            <a:spLocks noGrp="1"/>
          </p:cNvSpPr>
          <p:nvPr>
            <p:ph type="title"/>
          </p:nvPr>
        </p:nvSpPr>
        <p:spPr>
          <a:xfrm>
            <a:off x="457200" y="3810000"/>
            <a:ext cx="8229600" cy="1143000"/>
          </a:xfrm>
        </p:spPr>
        <p:txBody>
          <a:bodyPr>
            <a:noAutofit/>
          </a:bodyPr>
          <a:lstStyle/>
          <a:p>
            <a:pPr>
              <a:defRPr/>
            </a:pPr>
            <a:r>
              <a:rPr lang="pl-PL" sz="2800" dirty="0" smtClean="0"/>
              <a:t/>
            </a:r>
            <a:br>
              <a:rPr lang="pl-PL" sz="2800" dirty="0" smtClean="0"/>
            </a:br>
            <a:r>
              <a:rPr lang="pl-PL" sz="2800" dirty="0" smtClean="0"/>
              <a:t>Przedmiot kontroli</a:t>
            </a:r>
            <a:br>
              <a:rPr lang="pl-PL" sz="2800" dirty="0" smtClean="0"/>
            </a:br>
            <a:r>
              <a:rPr lang="pl-PL" sz="2800" dirty="0">
                <a:solidFill>
                  <a:schemeClr val="accent6">
                    <a:lumMod val="50000"/>
                  </a:schemeClr>
                </a:solidFill>
                <a:latin typeface="Calibri" pitchFamily="34" charset="0"/>
              </a:rPr>
              <a:t> </a:t>
            </a:r>
            <a:r>
              <a:rPr lang="pl-PL" sz="2800" dirty="0">
                <a:solidFill>
                  <a:srgbClr val="000000"/>
                </a:solidFill>
                <a:latin typeface="Calibri" pitchFamily="34" charset="0"/>
              </a:rPr>
              <a:t>JAKOŚĆ WSPÓŁPRACY – element nie podlegający kontroli</a:t>
            </a:r>
            <a:br>
              <a:rPr lang="pl-PL" sz="2800" dirty="0">
                <a:solidFill>
                  <a:srgbClr val="000000"/>
                </a:solidFill>
                <a:latin typeface="Calibri" pitchFamily="34" charset="0"/>
              </a:rPr>
            </a:br>
            <a:r>
              <a:rPr lang="pl-PL" sz="2800" dirty="0">
                <a:solidFill>
                  <a:srgbClr val="000000"/>
                </a:solidFill>
                <a:latin typeface="Calibri" pitchFamily="34" charset="0"/>
              </a:rPr>
              <a:t> EFEKT TRANSGRANICZNY – element nie podlegający kontroli</a:t>
            </a:r>
            <a:br>
              <a:rPr lang="pl-PL" sz="2800" dirty="0">
                <a:solidFill>
                  <a:srgbClr val="000000"/>
                </a:solidFill>
                <a:latin typeface="Calibri" pitchFamily="34" charset="0"/>
              </a:rPr>
            </a:br>
            <a:r>
              <a:rPr lang="pl-PL" sz="2800" dirty="0">
                <a:solidFill>
                  <a:srgbClr val="000000"/>
                </a:solidFill>
                <a:latin typeface="Calibri" pitchFamily="34" charset="0"/>
              </a:rPr>
              <a:t> WYDATKI, KOSZTY PROJEKTU - kontrolowane</a:t>
            </a:r>
            <a:br>
              <a:rPr lang="pl-PL" sz="2800" dirty="0">
                <a:solidFill>
                  <a:srgbClr val="000000"/>
                </a:solidFill>
                <a:latin typeface="Calibri" pitchFamily="34" charset="0"/>
              </a:rPr>
            </a:br>
            <a:r>
              <a:rPr lang="pl-PL" sz="2800" dirty="0">
                <a:solidFill>
                  <a:srgbClr val="000000"/>
                </a:solidFill>
                <a:latin typeface="Calibri" pitchFamily="34" charset="0"/>
              </a:rPr>
              <a:t> WSKAŹNIKI REALIZACJI PROJEKTU – kontrolowane</a:t>
            </a:r>
            <a:br>
              <a:rPr lang="pl-PL" sz="2800" dirty="0">
                <a:solidFill>
                  <a:srgbClr val="000000"/>
                </a:solidFill>
                <a:latin typeface="Calibri" pitchFamily="34" charset="0"/>
              </a:rPr>
            </a:br>
            <a:r>
              <a:rPr lang="pl-PL" sz="2800" dirty="0">
                <a:solidFill>
                  <a:srgbClr val="000000"/>
                </a:solidFill>
                <a:latin typeface="Calibri" pitchFamily="34" charset="0"/>
              </a:rPr>
              <a:t> GOSPODAROWANIE ŚRODKAMI PUBLICZNYMI – kontrolowane</a:t>
            </a:r>
            <a:br>
              <a:rPr lang="pl-PL" sz="2800" dirty="0">
                <a:solidFill>
                  <a:srgbClr val="000000"/>
                </a:solidFill>
                <a:latin typeface="Calibri" pitchFamily="34" charset="0"/>
              </a:rPr>
            </a:br>
            <a:r>
              <a:rPr lang="pl-PL" sz="2800" dirty="0">
                <a:solidFill>
                  <a:srgbClr val="000000"/>
                </a:solidFill>
                <a:latin typeface="Calibri" pitchFamily="34" charset="0"/>
              </a:rPr>
              <a:t> JAKOŚĆ PROJEKTU  / EFEKTY – pośrednio poprzez kontrolę wskaźników</a:t>
            </a:r>
            <a:r>
              <a:rPr lang="pl-PL" sz="2800" dirty="0">
                <a:solidFill>
                  <a:schemeClr val="accent6">
                    <a:lumMod val="50000"/>
                  </a:schemeClr>
                </a:solidFill>
                <a:latin typeface="Calibri" pitchFamily="34" charset="0"/>
              </a:rPr>
              <a:t/>
            </a:r>
            <a:br>
              <a:rPr lang="pl-PL" sz="2800" dirty="0">
                <a:solidFill>
                  <a:schemeClr val="accent6">
                    <a:lumMod val="50000"/>
                  </a:schemeClr>
                </a:solidFill>
                <a:latin typeface="Calibri" pitchFamily="34" charset="0"/>
              </a:rPr>
            </a:br>
            <a:r>
              <a:rPr lang="pl-PL" sz="2800" dirty="0" smtClean="0"/>
              <a:t/>
            </a:r>
            <a:br>
              <a:rPr lang="pl-PL" sz="2800" dirty="0" smtClean="0"/>
            </a:b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3733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2995</TotalTime>
  <Words>2765</Words>
  <Application>Microsoft Office PowerPoint</Application>
  <PresentationFormat>Pokaz na ekranie (4:3)</PresentationFormat>
  <Paragraphs>212</Paragraphs>
  <Slides>42</Slides>
  <Notes>42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42</vt:i4>
      </vt:variant>
    </vt:vector>
  </HeadingPairs>
  <TitlesOfParts>
    <vt:vector size="47" baseType="lpstr">
      <vt:lpstr>Arial</vt:lpstr>
      <vt:lpstr>Calibri</vt:lpstr>
      <vt:lpstr>Gabriola</vt:lpstr>
      <vt:lpstr>Tahoma</vt:lpstr>
      <vt:lpstr>Office Theme</vt:lpstr>
      <vt:lpstr>   Kontrola w Programie Interreg VA Polska – Słowacja – co warto wiedzieć przygotowując się do udziału w transgranicznym projekcie   </vt:lpstr>
      <vt:lpstr>„ projekty są fajne bo się robi co chce”  </vt:lpstr>
      <vt:lpstr> Podstawy prawne i dokumenty wdrożeniowe Rola i zadania wojewody Kwalifikowalność wydatków Konstrukcja budżetu projektu Konstrukcja wskaźników projektu Wnioski  i doświadczenia z lat 2004-2015 </vt:lpstr>
      <vt:lpstr>Podstawy prawne działania wojewody jako kontrolera  Art. 125 Rozporządzenia PE i Rady nr 1303 z 17 grudnia 2013 (funkcje Instytucji Zarządzającej),  Art. 8 , Art. 23 Rozporządzenia PE i Rady nr 1299/2013  (wyznaczenie podmiotu - kontrolera w programach EWT ),  Rozporządzenie KE 481/2014 z 4 marca 2014 r. (kwalifikowalność),   Art. 22 Ustawy z 11 lipca 2014 r. tzw. Ustawy wdrożeniowej (Dz. U. z 2014 poz. 1146),    </vt:lpstr>
      <vt:lpstr>Podstawy prawne działania wojewody jako kontrolera   Dokument Programowy Interreg VA Polska Słowacja (12.02.2015)  Porozumienie kompetencyjne z 28 października 2015 r.  -  zawarte przez Wojewodę Śląskiego z Ministrem Infrastruktury i Rozwoju      </vt:lpstr>
      <vt:lpstr>Wojewoda Śląski pełni rolę kontrolera krajowego w Programie Interreg VA Polska - Słowacja   Zadania realizuje: Wydział Rozwoju i Współpracy Terytorialnej  Śląski Urząd Wojewódzki  ul. Jagiellońska 25 40-032 Katowice   </vt:lpstr>
      <vt:lpstr>Dokumenty   Podręcznik beneficjenta dofinansowania (31 marca 2016r.) Wytyczne dla krajowego kontrolera w programach EWT (MIR 6 listopada 2015r.)  Wytyczne w zakresie korygowania i odzyskiwania nieprawidłowych wydatków (MIR, 20 lipca 2015 r.)  Taryfikator – Rozporządzenie Ministra Rozwoju (Dz. U z 18 lutego 2016 poz. 200)  </vt:lpstr>
      <vt:lpstr>   Główne zadanie kontrolerów krajowych to weryfikacja :  - czy dofinansowane produkty i usługi zostały faktycznie dostarczone,  - czy wydatki deklarowane przez beneficjentów zostały zapłacone, - czy są zgodne z obowiązującymi przepisami prawa UE oraz prawa krajowego, - czy są zgodne z warunkami udzielania wsparcia i dokumentami programowymi,   </vt:lpstr>
      <vt:lpstr> Przedmiot kontroli  JAKOŚĆ WSPÓŁPRACY – element nie podlegający kontroli  EFEKT TRANSGRANICZNY – element nie podlegający kontroli  WYDATKI, KOSZTY PROJEKTU - kontrolowane  WSKAŹNIKI REALIZACJI PROJEKTU – kontrolowane  GOSPODAROWANIE ŚRODKAMI PUBLICZNYMI – kontrolowane  JAKOŚĆ PROJEKTU  / EFEKTY – pośrednio poprzez kontrolę wskaźników   </vt:lpstr>
      <vt:lpstr>Zadania wojewody Kontrola administracyjna partnerów projektów,  Kontrola na miejscu realizacji projektu,  Kontrola stosowania ustawy prawo zamówień publicznych  Badanie zachowania zasady konkurencyjności,   Kontrola trwałości projektów 2007-2013, 2014-2020,  Pomniejszanie wydatków,  Nakładanie korekt finansowych,  Zapobieganie nieprawidłowościom  Wykrywanie nieprawidłowości    </vt:lpstr>
      <vt:lpstr>  Pojęcie projektu  - dla PW - dla PP  definicja projektu wg umowy:  przedsięwzięcie zmierzające do osiągnięcia zamierzonego celu określonego za pomocą wskaźników produktu, określonych we wniosku o dofinansowanie, wdrażane w ramach programu na podstawie umowy    </vt:lpstr>
      <vt:lpstr>  Przygotowanie dobrego projektu    Projekt to zorganizowany i ułożony w czasie ciąg wielu działań zamierzających do osiągnięcia konkretnego mierzalnego celu   Działania projektu realizowane są:  W zdefiniowanym terminie  Wydzielonymi zasobami ludzkimi  Wydzielonymi zasobami rzeczowymi  Wydzielonymi zasobami finansowymi     </vt:lpstr>
      <vt:lpstr>Przygotowanie dobrego projektu  współpracy transgranicznej   Identyfikuje i rozwiązuje wybrany problem,  Posiada jednoznaczny opis celów, działań projektu,  Uwzględnia uwarunkowania, np. możliwości finansowe,  Posiada racjonalny budżet,  Racjonalny czas realizacji, uwzględniający np. pory roku,  Posiada mierzalne wskaźniki,  Działania powiązane ze wskaźnikami,  Przygotowany zespół do realizacji projektu (ustalone zastępstwa,   specjalizacja pracowników, przekazywanie informacji) Zidentyfikowane ryzyka       </vt:lpstr>
      <vt:lpstr>Kwalifikowalność wydatków weryfikowana jest na każdym etapie w cyklu życia projektu   Wydatki: -niekwalifikowalne nie powinny być planowane w  budżetach projektów, - powinny być adekwatne do produktów projektu, - powinny być planowane tylko niezbędne do realizacji celów projektu  Przewidywalne przychody powinny być uwzględnione w budżecie projektu,  </vt:lpstr>
      <vt:lpstr>Kwalifikowalność wydatków weryfikowana jest na każdym etapie w cyklu życia projektu i  - łącznie musi być spełnionych 10 zasad dla każdego poniesionego wydatku aby wydatek był uznany za kwalifikowalny  Dla oceny kwalifikowalności obowiązują zasady / przepisy z dnia poniesienia wydatku, za wyjątkiem: - wydatków wynikających z umów z zakresu pzp, - jeżeli nowo obowiązujące wytyczne będą korzystniejsze dla beneficjenta  </vt:lpstr>
      <vt:lpstr>   Dobry budżet projektu to budżet rozsądny  - nie zbyt ogólny , - nie zbyt szczegółowy, - bez nazw własnych, - z podaniem składowych sumy - pokazujący metodę wyliczenia wartości danej pozycji budżetowej:  - nazwa jednostki,  - ilość jednostek,  - cenę jednostkową,  - informację o pomocy publicznej (% EFRR), - wydatki adekwatne do zakładanych wskaźników </vt:lpstr>
      <vt:lpstr>   Budżet projektu powinien uwzględniać:  - wydatki związane z głównymi celami zadaniami, przyczyniające się bezpośrednio do osiągnięcia zakładanych wskaźników  - koszty zarządzania projektem - koszty promocji - koszty przygotowawcze  </vt:lpstr>
      <vt:lpstr>   Planowanie budżetu c.d.  Budżet planowany jest w układzie zadaniowym Każdy wydatek musi być uzasadniony Informacje o sposobie rozliczania personelu Informacja o miejscu ponoszenia wydatków - zarządzanie - wydarzenia np. konferencje - delegacje poza obszarem wsparcia</vt:lpstr>
      <vt:lpstr>  Metody planowania i ponoszenia wydatków  1. Wydatki rzeczywiście poniesione - koszty przygotowawcze ( do 5%, 50 000 euro) - koszty podróży i zakwaterowania - koszty ekspertów zewnętrznych - koszty wyposażenia, - infrastruktura i roboty budowlane, - koszt personelu (opcjonalnie)  2. Metody uproszczone - ryczałt - wydatki biurowe i administracyjne - koszt personelu (opcjonalnie)    </vt:lpstr>
      <vt:lpstr>  Metody planowania i ponoszenia wydatków  środki trwałe  – kwalifikowalne w całości jeżeli środek trwały będzie wykorzystany  wyłącznie na potrzeby projektu, - kwalifikowalne odpisy amortyzacyjne dla środków trwałych wykorzystywanych również poza projektem,  Wyposażenie personelu projektu jest kwalifikowalne w całości jeżeli co najmniej ½ etatu jest wykorzystywana na cele projektu (umowa o pracę)     </vt:lpstr>
      <vt:lpstr>   Wkład niepieniężny jest dopuszczalny – musi być zaplanowany we wniosku aplikacyjnym,  VAT – kwalifikowalność w zależności od możliwości odliczenia/odzyskania: - może być kwalifikowalny w całości, - może być kwalifikowalny dla poszczególnych pozycji budżetowych, - może być niekwalifikowalny.     </vt:lpstr>
      <vt:lpstr>  Budżet Ryczałt dla wydatków biurowych i administracyjnych 10% kosztów personelu  Koszt personelu  – ryczałt do 20% kosztów rzeczywistych projektu innych niż koszty personelu - lub wg kosztów rzeczywistych  Sposób rozliczania należy określić we wniosku aplikacyjnym i stosować przez cały okres realizacji projektu    </vt:lpstr>
      <vt:lpstr>  Budżet cd.  PRZYKŁAD: Koszty bezpośrednie w projekcie inne niż koszty personelu = 100 000 EUR Koszty personelu ujęte w budżecie projektu (obliczone  na podstawie rzeczywistych kosztów max 20%) = 20 000 Euro Stawka ryczałtowa na koszty pośrednie określona przez IZ =  10% Kalkulacja kosztów pośrednich = 20 000 x 10 % = 2 000 EUR Kwota wydatków kwalifikowalnych w projekcie = 122 000 EUR   Uproszczona kontrola wydatków ponoszonych wg. stawek ryczałtowych    </vt:lpstr>
      <vt:lpstr>  Realizacja projektu powinna odbywać się zgodnie z prawem budowlanym  Prawo budowlane definiuje - budowę, - przebudowę  - remont  nie definiuje modernizacji   </vt:lpstr>
      <vt:lpstr>  Dokumentacja techniczna w projektach inwestycyjnych i gotowość projektu do realizacji:  - wymagane pozwolenia muszą być najpóźniej przed podpisaniem umowy o dofinansowanie projektu, - istotne jest uwzględnienie pór roku przy realizacji zadań inwestycyjnych, - dokumentacja techniczna się również starzeje, - dokumentacja projektu powinna uwzględniać warunki topograficzne ( 3 wymiar), - warto zweryfikować dokumentację techniczną projektu   </vt:lpstr>
      <vt:lpstr>  Wskaźniki – produkty projektu  - jednoznaczne - mierzalne  - ambitne ale realne - nie musi być dużej liczby różnych wskaźników - wskaźniki nie powinny zawierać się w sobie - nie są konieczne tzw. wskaźniki własne  umowa na realizacje projektu = kontrakt na wskaźniki   </vt:lpstr>
      <vt:lpstr>Nowe pojęcia dla Perspektywy 2014 – 2020  WYDATEK NIEPRAWIDŁOWY – wydatek nie uznany podczas bieżącej weryfikacji wniosku o płatność do czasu wyjaśnienia w procedurze odwoławczej, WYDATEK NIEKWALIFIKOWALNY -  wydatek poniesiony z naruszeniem prawa  TARYFIKATOR – rozporządzenie dotyczące warunków dokonywania korekt finansowych oraz zasad pomniejszania wydatków poniesionych nieprawidłowo   UCHYBIENIE –błąd niebędący nieprawidłowością    </vt:lpstr>
      <vt:lpstr>Nowe zasady dla Perspektywy 2014 – 2020  System informatyczny SL 2014  Uproszczone metody ponoszenia wydatków  Śródokresowy przegląd (ewaluacja)  Programu i Projektów  Możliwość wnoszenia zastrzeżeń  Budżet zadaniowy     </vt:lpstr>
      <vt:lpstr>Wnioski i doświadczenia z lat 2004-2015   coraz trudniej jest zrealizować projekt,   coraz więcej dokumentów,  coraz bardziej  rozbudowane mechanizmy kontrolne,  i coraz mniejsza faktyczna kontrola wydatków.     </vt:lpstr>
      <vt:lpstr>Wnioski i doświadczenia z lat 2004-2015  Po pierwsze personel projektu   Nie da się zrealizować poprawnie projektu (bez korekt) bez  przygotowanego  personelu WŁASNEGO partnera   Zasada „2 par oczu” – powinna obwiązywać również PP  Koordynator PW mobilizuje partnerów ?  Koordynatorzy instytucjonalni w projektach nie sprawdzają się w praktyce    </vt:lpstr>
      <vt:lpstr>Wnioski i doświadczenia z lat 2004-2015  Po drugie znajomość przepisów i dokumentów  Biblioteka podręczna koordynatora projektu - przepisy UE , - przepisy krajowe np. PZP, rachunkowość, prawo budowlane, - dokumenty programowe – publikowane na stronach WST w szczególności Podręcznik Beneficjenta - wytyczne związane z kontrolą – publikowane na stronach WST, UW    </vt:lpstr>
      <vt:lpstr>Wnioski i doświadczenia z lat 2004-2015  Po trzecie zaplanowanie realizacji projektu  W wielu przypadkach problemy wynikają ze złej jakości dokumentacji: - geodezyjnej - technicznej skutkiem są: - roboty dodatkowe, - problemy z terminowym zakończeniem projektu - skargi mieszkańców      </vt:lpstr>
      <vt:lpstr>Wnioski i doświadczenia z lat 2004-2015 Zaplanowanie realizacji projektu c.d.  Rzadko który projekt kończy się terminowo Zbyt częste zmiany w projektach  Dokumentacja techniczna nie uwzględnia specyficznych warunków górskich - sprawy własności terenu, - odwodnienia, - zjazdy, dojazdy do posesji          </vt:lpstr>
      <vt:lpstr>Wnioski i doświadczenia z lat 2004-2015 Po czwarte zamówienia publiczne i polityka konkurencji   – największe źródło korekt i wydatków niekwalifikowalnych    - nieprzestrzeganie przepisów ustawy pzp :  - dzielenie zamówienia,   - złe szacowanie,  - nazwy własne    </vt:lpstr>
      <vt:lpstr>Wnioski i doświadczenia z lat 2004-2015 Polityka konkurencji c.d.  Przy zamówieniach podprogowych badanie rynku jest często sztuką dla sztuki   Umowy cywilno – prawne :  - generują nieuzasadnione wydatki, -  zapisy dotyczące obowiązków wykonawcy zbyt ogólne, -  nie zabezpieczają interesu zamawiającego.      </vt:lpstr>
      <vt:lpstr>Wnioski i doświadczenia z lat 2004-2015  Polityka konkurencyjności - złej jakości regulaminy wewnętrzne ponoszenia wydatków do 30 000 Euro, - niestosowanie się do własnych regulaminów,   - nie będzie korekt za niestosowanie się do własnych regulaminów, - będzie obowiązek zamieszczania ogłoszeń przy zamówieniach tzw. podprogowych  na stronie www     </vt:lpstr>
      <vt:lpstr>Wnioski i doświadczenia z lat 2004-2015 Po piąte przygotowanie budżetu projektu   Koszty niekwalifikowalne we wnioskach aplikacyjnych Rozbudowane koszty ogólne Opisy pozycji budżetowych – niejednoznaczne, lakoniczne Pozycje w budżecie niepowiązane z działaniami projektu Przychody nie uwzględnione w projekcie np. wycinka drzew Wystąpiła pomoc publiczna     </vt:lpstr>
      <vt:lpstr>Wnioski i doświadczenia z lat 2004-2015  Duże oszczędności w projektach w perspektywie 2007-2013 – ok 25% wartości zakończonych projektów Oszczędności wynikają z: - przeszacowania budżetów większości projektów - uznania wydatków za niekwalifikowalne np. korekty pzp -  ryzyko kursowe Euro – planowanie w Euro - ponoszenie w PLN - szacowanie kosztów na podstawie kosztorysów a nie cen rynkowych - rezygnacja z części działań w projekcie      </vt:lpstr>
      <vt:lpstr>Wnioski i doświadczenia z lat 2004-2015 Po szóste planowanie i dokumentowanie wskaźników   Projekt EWT jest częścią innego zamierzenia,  Inwentaryzacja powykonawcza, protokoły odbioru:  - nie potwierdzają  realizacji wskaźników,   Wskaźniki zawierają się w sobie Zbyt duża ilość wskaźników w projektach Zbyt ambitne wskaźniki         </vt:lpstr>
      <vt:lpstr>Na co się jeszcze przygotować  - wieloaspektowa kontrola projektu w tym kontrola PZP  - sformalizowane terminy raportowania i wypłaty środków, - partnerstwo na złe czasy, prawdopodobnie nie wszystkie projekty uda się zrealizować we wspólnym partnerstwie, - dość długi czas pomiędzy poniesieniem wydatku a refundacją        </vt:lpstr>
      <vt:lpstr>     „ projekty są fajne bo …”          </vt:lpstr>
      <vt:lpstr>      Dziękuję za uwagę     Grzegorz Wieniewski Śląski Urząd Wojewódzki wieniewskig@Katowice.uw.gov.pl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Martin_Simcik</dc:creator>
  <cp:lastModifiedBy>wieniewski</cp:lastModifiedBy>
  <cp:revision>382</cp:revision>
  <dcterms:created xsi:type="dcterms:W3CDTF">2016-02-03T12:49:25Z</dcterms:created>
  <dcterms:modified xsi:type="dcterms:W3CDTF">2016-06-23T08:35:38Z</dcterms:modified>
</cp:coreProperties>
</file>