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310" r:id="rId3"/>
    <p:sldId id="305" r:id="rId4"/>
    <p:sldId id="309" r:id="rId5"/>
    <p:sldId id="306" r:id="rId6"/>
    <p:sldId id="311" r:id="rId7"/>
    <p:sldId id="303" r:id="rId8"/>
    <p:sldId id="312" r:id="rId9"/>
    <p:sldId id="304" r:id="rId10"/>
    <p:sldId id="313" r:id="rId11"/>
    <p:sldId id="307" r:id="rId12"/>
    <p:sldId id="316" r:id="rId13"/>
    <p:sldId id="308" r:id="rId14"/>
    <p:sldId id="315" r:id="rId15"/>
    <p:sldId id="285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lak Maciej" initials="M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 varScale="1">
        <p:scale>
          <a:sx n="159" d="100"/>
          <a:sy n="159" d="100"/>
        </p:scale>
        <p:origin x="185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4E7F0-5254-42C9-AEE0-A73A6CD9F615}" type="datetimeFigureOut">
              <a:rPr lang="cs-CZ" smtClean="0"/>
              <a:t>10. 11. 2020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4604D-E65F-48AE-9908-1607B3D3E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93755-2986-431C-8950-5D667DADAE22}" type="datetimeFigureOut">
              <a:rPr lang="cs-CZ" smtClean="0"/>
              <a:t>10. 11. 2020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DCCE-12DA-48C1-94C6-39C361F4F0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12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15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2058-94EB-440D-9E77-ECCD1739E56A}" type="datetime1">
              <a:rPr lang="cs-CZ" smtClean="0"/>
              <a:t>10. 11. 2020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8BC5-95A5-46F0-804B-027E21DF8357}" type="datetime1">
              <a:rPr lang="cs-CZ" smtClean="0"/>
              <a:t>10. 11. 2020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A07E-9565-432D-9B73-4CBEB11BD633}" type="datetime1">
              <a:rPr lang="cs-CZ" smtClean="0"/>
              <a:t>10. 11. 2020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48C6-3747-4472-AD08-6D6AF1780E6D}" type="datetime1">
              <a:rPr lang="cs-CZ" smtClean="0"/>
              <a:t>10. 11. 2020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F989-843F-4D8C-8A2A-D21DB5A2D7E3}" type="datetime1">
              <a:rPr lang="cs-CZ" smtClean="0"/>
              <a:t>10. 11. 2020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48681-1280-48E6-A38D-05B77D149E85}" type="datetime1">
              <a:rPr lang="cs-CZ" smtClean="0"/>
              <a:t>10. 11. 2020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1F5D-5124-47D5-BFB9-314C8A5D946E}" type="datetime1">
              <a:rPr lang="cs-CZ" smtClean="0"/>
              <a:t>10. 11. 2020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8F4F-E990-451E-BC5C-D1131F8E7283}" type="datetime1">
              <a:rPr lang="cs-CZ" smtClean="0"/>
              <a:t>10. 11. 2020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3895-9A1E-4782-86F3-DF0C4BD3EAD7}" type="datetime1">
              <a:rPr lang="cs-CZ" smtClean="0"/>
              <a:t>10. 11. 2020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92CD-810D-406E-9761-72B3516F9427}" type="datetime1">
              <a:rPr lang="cs-CZ" smtClean="0"/>
              <a:t>10. 11. 2020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19FF-251D-44E5-8948-EE9906588709}" type="datetime1">
              <a:rPr lang="cs-CZ" smtClean="0"/>
              <a:t>10. 11. 2020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59A19F-6CE8-4308-B6EA-7C2A870112E9}" type="datetime1">
              <a:rPr lang="cs-CZ" smtClean="0"/>
              <a:t>10. 11. 2020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/>
              <a:t>Interreg V-A Česká republika – Polsko   Společný sekretariát, Hálkova 2,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385FE7-624C-4736-9B0E-1EA4EE346A7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4392488"/>
          </a:xfrm>
        </p:spPr>
        <p:txBody>
          <a:bodyPr/>
          <a:lstStyle/>
          <a:p>
            <a:pPr>
              <a:spcBef>
                <a:spcPts val="0"/>
              </a:spcBef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Prioritní osa 4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Spolupráce institucí a komunit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alt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alt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altLang="pl-PL" sz="1600" dirty="0">
                <a:effectLst/>
              </a:rPr>
            </a:br>
            <a:br>
              <a:rPr lang="pl-PL" alt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481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5040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568952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Działania</a:t>
            </a: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OP4: </a:t>
            </a:r>
          </a:p>
          <a:p>
            <a:pPr algn="just"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współpraca samorządów i społeczności w np. w dziedzinach społeczno-kulturalnych, oświatowych, współpraca w zakresie ochrony przyrody i krajobrazu, planowania przestrzennego, młodzieży….</a:t>
            </a:r>
          </a:p>
          <a:p>
            <a:pPr algn="just"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współpraca instytucji działających na rynku pracy w zakresie służby zdrowia i usług socjalnych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bezpieczeństwa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…</a:t>
            </a:r>
          </a:p>
          <a:p>
            <a:pPr algn="just">
              <a:spcBef>
                <a:spcPts val="1200"/>
              </a:spcBef>
            </a:pP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Wspólne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studia,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koncepcje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wymiana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informacji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danych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i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umiejętności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30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partnerów</a:t>
            </a: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065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5040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8568952" cy="496855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Obecné zásady PO4: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</a:pPr>
            <a:r>
              <a:rPr lang="cs-CZ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V rámci projektu lze realizovat investiční aktivity </a:t>
            </a:r>
            <a:r>
              <a:rPr lang="cs-CZ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doprovodné</a:t>
            </a:r>
            <a:r>
              <a:rPr lang="cs-CZ" sz="32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 jiným neinvestičním záměrům a nezbytné k realizaci cílů projektu.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</a:pPr>
            <a:r>
              <a:rPr lang="cs-CZ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Investiční aktivity </a:t>
            </a:r>
            <a:r>
              <a:rPr lang="cs-CZ" sz="3200" u="sng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nemohou</a:t>
            </a:r>
            <a:r>
              <a:rPr lang="cs-CZ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být realizovány samostatně v rámci projektu.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9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	</a:t>
            </a:r>
            <a:r>
              <a:rPr lang="cs-CZ" sz="30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kritérium 32 kontroly přijatelnosti </a:t>
            </a:r>
          </a:p>
        </p:txBody>
      </p:sp>
    </p:spTree>
    <p:extLst>
      <p:ext uri="{BB962C8B-B14F-4D97-AF65-F5344CB8AC3E}">
        <p14:creationId xmlns:p14="http://schemas.microsoft.com/office/powerpoint/2010/main" val="1015392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5040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8568952" cy="4968552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Ogólne</a:t>
            </a: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  <a:r>
              <a:rPr lang="cs-CZ" sz="35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zasady</a:t>
            </a: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OP4: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algn="just">
              <a:spcBef>
                <a:spcPts val="1200"/>
              </a:spcBef>
            </a:pPr>
            <a:r>
              <a:rPr lang="pl-PL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W ramach projektu można realizować przedsięwzięcia inwestycyjne </a:t>
            </a:r>
            <a:r>
              <a:rPr lang="pl-PL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towarzyszące</a:t>
            </a:r>
            <a:r>
              <a:rPr lang="pl-PL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działaniom </a:t>
            </a:r>
            <a:r>
              <a:rPr lang="pl-PL" sz="32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nieinwestycyjnym</a:t>
            </a:r>
            <a:r>
              <a:rPr lang="pl-PL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które mają charakter </a:t>
            </a:r>
            <a:r>
              <a:rPr lang="pl-PL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uzupełniający</a:t>
            </a:r>
            <a:r>
              <a:rPr lang="pl-PL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i są niezbędne do realizacji celów projektu.</a:t>
            </a:r>
            <a:endParaRPr lang="cs-CZ" sz="5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 algn="just">
              <a:spcBef>
                <a:spcPts val="1200"/>
              </a:spcBef>
            </a:pPr>
            <a:r>
              <a:rPr lang="pl-PL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działania inwestycyjne </a:t>
            </a:r>
            <a:r>
              <a:rPr lang="pl-PL" sz="3200" u="sng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nie mogą</a:t>
            </a:r>
            <a:r>
              <a:rPr lang="pl-PL" sz="32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być realizowane samodzielnie w ramach projektu</a:t>
            </a:r>
            <a:endParaRPr lang="cs-CZ" sz="9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	</a:t>
            </a:r>
            <a:r>
              <a:rPr lang="cs-CZ" sz="3000" dirty="0" err="1">
                <a:solidFill>
                  <a:srgbClr val="FF0000"/>
                </a:solidFill>
                <a:latin typeface="+mn-lt"/>
                <a:ea typeface="+mj-ea"/>
                <a:cs typeface="+mj-cs"/>
              </a:rPr>
              <a:t>kryterium</a:t>
            </a:r>
            <a:r>
              <a:rPr lang="cs-CZ" sz="30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32 </a:t>
            </a:r>
            <a:r>
              <a:rPr lang="cs-CZ" sz="3000" dirty="0" err="1">
                <a:solidFill>
                  <a:srgbClr val="FF0000"/>
                </a:solidFill>
                <a:latin typeface="+mn-lt"/>
                <a:ea typeface="+mj-ea"/>
                <a:cs typeface="+mj-cs"/>
              </a:rPr>
              <a:t>kontroli</a:t>
            </a:r>
            <a:r>
              <a:rPr lang="cs-CZ" sz="30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+mn-lt"/>
                <a:ea typeface="+mj-ea"/>
                <a:cs typeface="+mj-cs"/>
              </a:rPr>
              <a:t>kwalifikowalności</a:t>
            </a:r>
            <a:endParaRPr lang="cs-CZ" sz="30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7858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5040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8568952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Úspěšné projekty PO4: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společný problém/nevyužitý potenciál partnerů (nikoli jejich individuální potřeby)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konkrétně popsané a logicky provázané aktivity (nikoli nesourodé, tradiční či provozní)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rovnoměrné zapojení partnerů v aktivitách projektu +  aktivní účast v aktivitách zahraničního partnera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dopad na obou stranách hranice – poptávka a využitelnost výstupů projektu cílovými skupinami z druhé strany hranice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pokud investiční výdaje, tak řádné zdůvodněné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vyvážené financování </a:t>
            </a:r>
          </a:p>
          <a:p>
            <a:pPr>
              <a:spcBef>
                <a:spcPts val="1200"/>
              </a:spcBef>
            </a:pPr>
            <a:endParaRPr lang="cs-CZ" sz="32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</a:pPr>
            <a:endParaRPr lang="cs-CZ" sz="30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662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5040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8568952" cy="4968552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Sukces </a:t>
            </a:r>
            <a:r>
              <a:rPr lang="cs-CZ" sz="35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projektów</a:t>
            </a: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w OP4: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algn="just">
              <a:spcBef>
                <a:spcPts val="1200"/>
              </a:spcBef>
            </a:pP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Wspólny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problem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/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niewykorzystany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potencjał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partnerów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(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zamiast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ich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indywidualne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potrzeby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) </a:t>
            </a:r>
          </a:p>
          <a:p>
            <a:pPr algn="just">
              <a:spcBef>
                <a:spcPts val="1200"/>
              </a:spcBef>
            </a:pP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Konkretnie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opisane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i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logicznie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powiązane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działania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(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zamiast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niespójnych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tradycyjnych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czy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bieżących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działań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)</a:t>
            </a:r>
          </a:p>
          <a:p>
            <a:pPr algn="just">
              <a:spcBef>
                <a:spcPts val="1200"/>
              </a:spcBef>
            </a:pP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Równomierne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włączenie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się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partenrów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w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działania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projektu  +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aktywny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udział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w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działaniach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partnera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zagranicznego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. </a:t>
            </a:r>
          </a:p>
          <a:p>
            <a:pPr algn="just">
              <a:spcBef>
                <a:spcPts val="1200"/>
              </a:spcBef>
            </a:pP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Wpływ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po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obu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stronach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granicy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–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wykorzystanie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rezultatów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projektu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przez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grupy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docelowe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z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drugiej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strony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granicy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Jeżeli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wydatki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inwestycyje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to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odpowiednio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uzasadnione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Wyważone</a:t>
            </a:r>
            <a:r>
              <a:rPr lang="cs-CZ" sz="26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cs-CZ" sz="2600" dirty="0" err="1">
                <a:solidFill>
                  <a:schemeClr val="tx2"/>
                </a:solidFill>
                <a:latin typeface="+mn-lt"/>
                <a:ea typeface="+mj-ea"/>
                <a:cs typeface="+mj-cs"/>
              </a:rPr>
              <a:t>finansowanie</a:t>
            </a:r>
            <a:endParaRPr lang="cs-CZ" sz="32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>
              <a:spcBef>
                <a:spcPts val="1200"/>
              </a:spcBef>
            </a:pPr>
            <a:endParaRPr lang="cs-CZ" sz="30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91009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2880320"/>
          </a:xfrm>
        </p:spPr>
        <p:txBody>
          <a:bodyPr/>
          <a:lstStyle/>
          <a:p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r>
              <a:rPr lang="cs-CZ" sz="2800" dirty="0">
                <a:effectLst/>
              </a:rPr>
              <a:t>DZIĘKUJEMY ZA UWAGĘ</a:t>
            </a:r>
            <a:br>
              <a:rPr lang="cs-CZ" sz="2800" dirty="0">
                <a:effectLst/>
              </a:rPr>
            </a:br>
            <a:br>
              <a:rPr lang="cs-CZ" sz="2800" dirty="0">
                <a:effectLst/>
              </a:rPr>
            </a:br>
            <a:r>
              <a:rPr lang="cs-CZ" sz="2800" dirty="0">
                <a:solidFill>
                  <a:schemeClr val="accent3">
                    <a:lumMod val="75000"/>
                  </a:schemeClr>
                </a:solidFill>
                <a:effectLst/>
              </a:rPr>
              <a:t>DĚKUJEME ZA POZORNOST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87524" y="6093296"/>
            <a:ext cx="8568952" cy="569259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</p:spTree>
    <p:extLst>
      <p:ext uri="{BB962C8B-B14F-4D97-AF65-F5344CB8AC3E}">
        <p14:creationId xmlns:p14="http://schemas.microsoft.com/office/powerpoint/2010/main" val="26214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875891"/>
            <a:ext cx="9144000" cy="5289413"/>
          </a:xfrm>
        </p:spPr>
        <p:txBody>
          <a:bodyPr/>
          <a:lstStyle/>
          <a:p>
            <a:pPr>
              <a:spcBef>
                <a:spcPts val="0"/>
              </a:spcBef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br>
              <a:rPr lang="pl-PL" altLang="pl-PL" sz="3200" b="1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 priorytetowa 4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u="sng" dirty="0" err="1"/>
              <a:t>Współpraca</a:t>
            </a:r>
            <a:r>
              <a:rPr lang="cs-CZ" sz="4000" b="1" u="sng" dirty="0"/>
              <a:t> </a:t>
            </a:r>
            <a:r>
              <a:rPr lang="cs-CZ" sz="4000" b="1" u="sng" dirty="0" err="1"/>
              <a:t>instytucji</a:t>
            </a:r>
            <a:r>
              <a:rPr lang="cs-CZ" sz="4000" b="1" u="sng" dirty="0"/>
              <a:t> i </a:t>
            </a:r>
            <a:r>
              <a:rPr lang="cs-CZ" sz="4000" b="1" u="sng" dirty="0" err="1"/>
              <a:t>społeczności</a:t>
            </a:r>
            <a:r>
              <a:rPr lang="cs-CZ" sz="4000" b="1" u="sng" dirty="0"/>
              <a:t> 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alt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alt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altLang="pl-PL" sz="1600" dirty="0">
                <a:effectLst/>
              </a:rPr>
            </a:br>
            <a:br>
              <a:rPr lang="pl-PL" altLang="pl-PL" sz="2000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pl-PL" altLang="pl-PL" sz="2000" dirty="0">
                <a:effectLst/>
              </a:rPr>
            </a:br>
            <a:br>
              <a:rPr lang="pl-PL" alt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208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00808"/>
            <a:ext cx="8568952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2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Specifický cíl PO4</a:t>
            </a:r>
            <a:r>
              <a:rPr lang="cs-CZ" sz="3200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200" u="sng" dirty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cs-CZ" sz="4000" b="1" dirty="0">
                <a:solidFill>
                  <a:schemeClr val="tx2"/>
                </a:solidFill>
                <a:latin typeface="+mn-lt"/>
              </a:rPr>
              <a:t>Zvýšení intenzity spolupráce institucí a komunit v příhraničním regionu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697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700808"/>
            <a:ext cx="8568952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2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Cel </a:t>
            </a:r>
            <a:r>
              <a:rPr lang="cs-CZ" sz="32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szczegółowy</a:t>
            </a:r>
            <a:r>
              <a:rPr lang="cs-CZ" sz="32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OP4</a:t>
            </a:r>
            <a:r>
              <a:rPr lang="cs-CZ" sz="3200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200" u="sng" dirty="0">
                <a:solidFill>
                  <a:schemeClr val="accent3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pl-PL" sz="4000" b="1" dirty="0">
                <a:solidFill>
                  <a:schemeClr val="tx2"/>
                </a:solidFill>
                <a:latin typeface="+mn-lt"/>
              </a:rPr>
              <a:t>Zwiększenie intensywności współpracy instytucji i społeczności w regionie przygranicznym</a:t>
            </a:r>
            <a:endParaRPr lang="cs-CZ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148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96752"/>
            <a:ext cx="8568952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Vhodní příjemci PO4: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orgány veřejné správy, jejich svazky a sdružení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organizace zřizované a zakládaní orgány veřejné správy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hospodářské a profesní komory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svazky a sdružení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nestátní neziskové organizace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vzdělávací instituce vč. vysokých škol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církve a náboženské spolky, ESUS</a:t>
            </a:r>
          </a:p>
          <a:p>
            <a:pPr marL="0" indent="0">
              <a:spcBef>
                <a:spcPts val="1200"/>
              </a:spcBef>
              <a:buNone/>
            </a:pPr>
            <a:endParaRPr lang="cs-CZ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413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196752"/>
            <a:ext cx="8568952" cy="4896544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Kwalifikowalni</a:t>
            </a: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  <a:r>
              <a:rPr lang="cs-CZ" sz="35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wnioskodawcy</a:t>
            </a: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OP4: </a:t>
            </a:r>
          </a:p>
          <a:p>
            <a:pPr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Władze publiczne, ich związki i stowarzyszenia,</a:t>
            </a:r>
          </a:p>
          <a:p>
            <a:pPr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Organizacje powołane przez władze publiczne</a:t>
            </a:r>
          </a:p>
          <a:p>
            <a:pPr>
              <a:spcBef>
                <a:spcPts val="1200"/>
              </a:spcBef>
            </a:pPr>
            <a:r>
              <a:rPr lang="cs-CZ" sz="3000" dirty="0" err="1">
                <a:solidFill>
                  <a:schemeClr val="tx2"/>
                </a:solidFill>
                <a:latin typeface="+mn-lt"/>
              </a:rPr>
              <a:t>Izby</a:t>
            </a:r>
            <a:endParaRPr lang="cs-CZ" sz="30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Stowarzyszania i związki</a:t>
            </a:r>
          </a:p>
          <a:p>
            <a:pPr>
              <a:spcBef>
                <a:spcPts val="1200"/>
              </a:spcBef>
            </a:pPr>
            <a:r>
              <a:rPr lang="cs-CZ" sz="3000" dirty="0" err="1">
                <a:solidFill>
                  <a:schemeClr val="tx2"/>
                </a:solidFill>
                <a:latin typeface="+mn-lt"/>
              </a:rPr>
              <a:t>Organizacje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000" dirty="0" err="1">
                <a:solidFill>
                  <a:schemeClr val="tx2"/>
                </a:solidFill>
                <a:latin typeface="+mn-lt"/>
              </a:rPr>
              <a:t>pozarządowe</a:t>
            </a:r>
            <a:endParaRPr lang="cs-CZ" sz="30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Instytucje edukacyjne, w tym uczelnie wyższe,</a:t>
            </a:r>
          </a:p>
          <a:p>
            <a:pPr>
              <a:spcBef>
                <a:spcPts val="1200"/>
              </a:spcBef>
            </a:pPr>
            <a:r>
              <a:rPr lang="cs-CZ" sz="3000" dirty="0" err="1">
                <a:solidFill>
                  <a:schemeClr val="tx2"/>
                </a:solidFill>
                <a:latin typeface="+mn-lt"/>
              </a:rPr>
              <a:t>Kościoły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 i </a:t>
            </a:r>
            <a:r>
              <a:rPr lang="cs-CZ" sz="3000" dirty="0" err="1">
                <a:solidFill>
                  <a:schemeClr val="tx2"/>
                </a:solidFill>
                <a:latin typeface="+mn-lt"/>
              </a:rPr>
              <a:t>związki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000" dirty="0" err="1">
                <a:solidFill>
                  <a:schemeClr val="tx2"/>
                </a:solidFill>
                <a:latin typeface="+mn-lt"/>
              </a:rPr>
              <a:t>wyznaniowe</a:t>
            </a:r>
            <a:r>
              <a:rPr lang="cs-CZ" sz="3000" dirty="0">
                <a:solidFill>
                  <a:schemeClr val="tx2"/>
                </a:solidFill>
                <a:latin typeface="+mn-lt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+mn-lt"/>
              </a:rPr>
              <a:t>EUWT</a:t>
            </a:r>
            <a:endParaRPr lang="cs-CZ" sz="3000" dirty="0">
              <a:solidFill>
                <a:schemeClr val="tx2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0458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568952" cy="504056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2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Opatření PO4: 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Opatření směřující k posilování integrace na lokální úrovní, spolupráce občanské společnosti a další aktivity přispívající ke kohezi na lokální úrovni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Rozvoj spolupráce institucí veřejné správy 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</a:rPr>
              <a:t>Vytváření a rozvoj přeshraničních kooperačních sítí, včetně spolupráce NNO a sociálních a hospodářských partnerů </a:t>
            </a:r>
          </a:p>
          <a:p>
            <a:pPr marL="0" indent="0">
              <a:spcBef>
                <a:spcPts val="1200"/>
              </a:spcBef>
              <a:buNone/>
            </a:pPr>
            <a:endParaRPr lang="cs-CZ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786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1008112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568952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200" b="1" u="sng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Działania</a:t>
            </a:r>
            <a:r>
              <a:rPr lang="cs-CZ" sz="32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OP4:  </a:t>
            </a:r>
          </a:p>
          <a:p>
            <a:pPr algn="just"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Inicjatywy zmierzające do wzmacniania integracji na poziomie lokalnym, współpraca społeczeństwa obywatelskiego i inne działania przyczyniające się do spójności na poziomie lokalnym</a:t>
            </a:r>
          </a:p>
          <a:p>
            <a:pPr algn="just"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Rozwój współpracy instytucji administracji publicznej</a:t>
            </a:r>
          </a:p>
          <a:p>
            <a:pPr algn="just">
              <a:spcBef>
                <a:spcPts val="1200"/>
              </a:spcBef>
            </a:pPr>
            <a:r>
              <a:rPr lang="pl-PL" sz="3000" dirty="0">
                <a:solidFill>
                  <a:schemeClr val="tx2"/>
                </a:solidFill>
                <a:latin typeface="+mn-lt"/>
              </a:rPr>
              <a:t>Tworzenie i rozwój transgranicznych sieci współpracy, w tym współpracy pozarządowych organizacji oraz partnerami społeczno-gospodarczymi</a:t>
            </a:r>
            <a:endParaRPr lang="cs-CZ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4317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 err="1"/>
              <a:t>Interreg</a:t>
            </a:r>
            <a:r>
              <a:rPr lang="pl-PL" dirty="0"/>
              <a:t> V-A </a:t>
            </a:r>
            <a:r>
              <a:rPr lang="pl-PL" dirty="0" err="1"/>
              <a:t>Česká</a:t>
            </a:r>
            <a:r>
              <a:rPr lang="pl-PL" dirty="0"/>
              <a:t> republika – Polsko   		   </a:t>
            </a:r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sekretariát</a:t>
            </a:r>
            <a:r>
              <a:rPr lang="pl-PL" dirty="0"/>
              <a:t>, </a:t>
            </a:r>
            <a:r>
              <a:rPr lang="pl-PL" dirty="0" err="1"/>
              <a:t>Hálkova</a:t>
            </a:r>
            <a:r>
              <a:rPr lang="pl-PL" dirty="0"/>
              <a:t> 2, Olomouc  </a:t>
            </a:r>
            <a:r>
              <a:rPr lang="pl-PL" b="1" dirty="0"/>
              <a:t>www.cz-pl.eu    				   </a:t>
            </a:r>
            <a:r>
              <a:rPr lang="pl-PL" dirty="0"/>
              <a:t>email: js.olomouc@crr.cz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052736"/>
            <a:ext cx="8892480" cy="5073427"/>
          </a:xfrm>
        </p:spPr>
        <p:txBody>
          <a:bodyPr/>
          <a:lstStyle/>
          <a:p>
            <a:pPr marL="0" indent="0" algn="ctr">
              <a:buNone/>
            </a:pP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548680"/>
            <a:ext cx="8229600" cy="5040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1600" b="1" dirty="0"/>
            </a:br>
            <a:br>
              <a:rPr lang="pl-PL" altLang="pl-PL" sz="3200" b="1" dirty="0"/>
            </a:br>
            <a:r>
              <a:rPr lang="pl-PL" altLang="pl-PL" sz="3200" b="1" dirty="0"/>
              <a:t>      </a:t>
            </a:r>
            <a:endParaRPr lang="pl-PL" sz="3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568952" cy="504056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3500" b="1" u="sng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Aktivity PO4: 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spolupráce samospráv a komunit v oblastech společensko- kulturních aktivit, vzdělávání, ochrany přírody a krajiny, územního plánování, mládeže, ……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spolupráce institucí působcích na trhu práce, v oblasti zdravotnictví, soc. služeb, bezpečnosti,…</a:t>
            </a:r>
          </a:p>
          <a:p>
            <a:pPr>
              <a:spcBef>
                <a:spcPts val="1200"/>
              </a:spcBef>
            </a:pPr>
            <a:r>
              <a:rPr lang="cs-CZ" sz="3000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společné studie, koncepce, výměna informací, dat a znalostí subjektů veřejné správy </a:t>
            </a:r>
          </a:p>
        </p:txBody>
      </p:sp>
    </p:spTree>
    <p:extLst>
      <p:ext uri="{BB962C8B-B14F-4D97-AF65-F5344CB8AC3E}">
        <p14:creationId xmlns:p14="http://schemas.microsoft.com/office/powerpoint/2010/main" val="1465868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</TotalTime>
  <Words>1312</Words>
  <Application>Microsoft Office PowerPoint</Application>
  <PresentationFormat>Předvádění na obrazovce (4:3)</PresentationFormat>
  <Paragraphs>123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Palatino Linotype</vt:lpstr>
      <vt:lpstr>Exekutivní</vt:lpstr>
      <vt:lpstr>                           Prioritní osa 4  Spolupráce institucí a komunit      </vt:lpstr>
      <vt:lpstr>                              Oś priorytetowa 4  Współpraca instytucji i społeczności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            </vt:lpstr>
      <vt:lpstr>    DZIĘKUJEMY ZA UWAGĘ  DĚKUJEME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Kořínek Arnošt</dc:creator>
  <cp:lastModifiedBy>Arnost</cp:lastModifiedBy>
  <cp:revision>186</cp:revision>
  <cp:lastPrinted>2016-12-13T12:02:17Z</cp:lastPrinted>
  <dcterms:created xsi:type="dcterms:W3CDTF">2015-07-27T08:43:00Z</dcterms:created>
  <dcterms:modified xsi:type="dcterms:W3CDTF">2020-11-10T08:34:21Z</dcterms:modified>
</cp:coreProperties>
</file>