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7"/>
  </p:notesMasterIdLst>
  <p:handoutMasterIdLst>
    <p:handoutMasterId r:id="rId18"/>
  </p:handoutMasterIdLst>
  <p:sldIdLst>
    <p:sldId id="319" r:id="rId2"/>
    <p:sldId id="394" r:id="rId3"/>
    <p:sldId id="395" r:id="rId4"/>
    <p:sldId id="396" r:id="rId5"/>
    <p:sldId id="397" r:id="rId6"/>
    <p:sldId id="407" r:id="rId7"/>
    <p:sldId id="408" r:id="rId8"/>
    <p:sldId id="399" r:id="rId9"/>
    <p:sldId id="400" r:id="rId10"/>
    <p:sldId id="401" r:id="rId11"/>
    <p:sldId id="402" r:id="rId12"/>
    <p:sldId id="403" r:id="rId13"/>
    <p:sldId id="405" r:id="rId14"/>
    <p:sldId id="406" r:id="rId15"/>
    <p:sldId id="374" r:id="rId16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F21CFD5-F008-4A9D-A1AB-3162EF72604E}">
          <p14:sldIdLst>
            <p14:sldId id="319"/>
            <p14:sldId id="394"/>
            <p14:sldId id="395"/>
            <p14:sldId id="396"/>
            <p14:sldId id="397"/>
            <p14:sldId id="407"/>
            <p14:sldId id="408"/>
            <p14:sldId id="399"/>
            <p14:sldId id="400"/>
            <p14:sldId id="401"/>
            <p14:sldId id="402"/>
            <p14:sldId id="403"/>
            <p14:sldId id="405"/>
            <p14:sldId id="406"/>
            <p14:sldId id="374"/>
          </p14:sldIdLst>
        </p14:section>
        <p14:section name="Oddíl bez názvu" id="{3BDD611E-5107-4B6A-B03C-C811960EC6A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27" autoAdjust="0"/>
    <p:restoredTop sz="99698" autoAdjust="0"/>
  </p:normalViewPr>
  <p:slideViewPr>
    <p:cSldViewPr>
      <p:cViewPr varScale="1">
        <p:scale>
          <a:sx n="113" d="100"/>
          <a:sy n="11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09B5C1-F25E-4218-A08D-1EB240BD89B8}" type="datetimeFigureOut">
              <a:rPr lang="cs-CZ"/>
              <a:pPr>
                <a:defRPr/>
              </a:pPr>
              <a:t>4.12.2018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975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DC7DAB-85D1-4921-AF1C-D25FCE776F7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935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098" y="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19EE64D-CD1B-4784-B9A8-4F4272DB421D}" type="datetimeFigureOut">
              <a:rPr lang="cs-CZ"/>
              <a:pPr>
                <a:defRPr/>
              </a:pPr>
              <a:t>4.12.2018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606" y="4716464"/>
            <a:ext cx="5438464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098" y="942975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7242A5-D254-4360-8D95-C35261AD25C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923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2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MINISTERSTVO PRO MÍSTNÍ ROZVOJ ČR</a:t>
            </a:r>
          </a:p>
        </p:txBody>
      </p:sp>
      <p:pic>
        <p:nvPicPr>
          <p:cNvPr id="10" name="Obrázek 7" descr="mmr_cr_rgb.e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pic>
        <p:nvPicPr>
          <p:cNvPr id="7" name="Obrázek 3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pic>
        <p:nvPicPr>
          <p:cNvPr id="6" name="Obrázek 2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pic>
        <p:nvPicPr>
          <p:cNvPr id="8" name="Obrázek 4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0BE5-83C6-421C-86A9-CDC3EFF7B9E3}" type="datetime1">
              <a:rPr lang="cs-CZ"/>
              <a:pPr>
                <a:defRPr/>
              </a:pPr>
              <a:t>4.12.2018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E96B4-5963-4A8C-98BB-BE823D5AEBF9}" type="datetime1">
              <a:rPr lang="cs-CZ"/>
              <a:pPr>
                <a:defRPr/>
              </a:pPr>
              <a:t>4.12.2018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8874A-FDC9-495A-A92F-77661319D9D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916113"/>
            <a:ext cx="727233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4581525"/>
            <a:ext cx="72009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3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commission/publications/regional-development-and-cohesion_c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2"/>
          <p:cNvSpPr>
            <a:spLocks noGrp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altLang="cs-CZ" sz="3800" dirty="0" smtClean="0">
                <a:latin typeface="Arial" charset="0"/>
                <a:cs typeface="Arial" charset="0"/>
              </a:rPr>
              <a:t>Evropská územní spolupráce (Interreg) </a:t>
            </a:r>
            <a:br>
              <a:rPr lang="cs-CZ" altLang="cs-CZ" sz="3800" dirty="0" smtClean="0">
                <a:latin typeface="Arial" charset="0"/>
                <a:cs typeface="Arial" charset="0"/>
              </a:rPr>
            </a:br>
            <a:r>
              <a:rPr lang="cs-CZ" altLang="cs-CZ" sz="3800" dirty="0" smtClean="0">
                <a:latin typeface="Arial" charset="0"/>
                <a:cs typeface="Arial" charset="0"/>
              </a:rPr>
              <a:t>2021 – 2027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Cieszyn, 6.12. 2018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6093296"/>
            <a:ext cx="4941088" cy="44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799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771800" y="571480"/>
            <a:ext cx="6120680" cy="625272"/>
          </a:xfrm>
        </p:spPr>
        <p:txBody>
          <a:bodyPr/>
          <a:lstStyle/>
          <a:p>
            <a:r>
              <a:rPr lang="cs-CZ" altLang="cs-CZ" sz="2800" dirty="0">
                <a:latin typeface="Arial" charset="0"/>
                <a:cs typeface="Arial" charset="0"/>
              </a:rPr>
              <a:t>N</a:t>
            </a:r>
            <a:r>
              <a:rPr lang="cs-CZ" altLang="cs-CZ" sz="2800" dirty="0" smtClean="0">
                <a:latin typeface="Arial" charset="0"/>
                <a:cs typeface="Arial" charset="0"/>
              </a:rPr>
              <a:t>avrhované změny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943472"/>
          </a:xfrm>
        </p:spPr>
        <p:txBody>
          <a:bodyPr anchor="t">
            <a:normAutofit/>
          </a:bodyPr>
          <a:lstStyle/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 smtClean="0"/>
              <a:t>možnost přesunů financí mezi prioritními osami do 5 % (resp. do 3 % na úrovni programu)</a:t>
            </a: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 smtClean="0"/>
              <a:t>zrušen limit pro výdaje vynaložené mimo programové území</a:t>
            </a: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 smtClean="0"/>
              <a:t>programování 5 + 2 roky – alokování prostředků nejprve na 5 let a po provedené revizi rozhodnutí o alokování zbývajících peněz</a:t>
            </a:r>
          </a:p>
          <a:p>
            <a:pPr marL="342900" lvl="1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742950" lvl="2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870953614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771800" y="571480"/>
            <a:ext cx="6120680" cy="625272"/>
          </a:xfrm>
        </p:spPr>
        <p:txBody>
          <a:bodyPr/>
          <a:lstStyle/>
          <a:p>
            <a:r>
              <a:rPr lang="cs-CZ" altLang="cs-CZ" sz="2800" dirty="0">
                <a:latin typeface="Arial" charset="0"/>
                <a:cs typeface="Arial" charset="0"/>
              </a:rPr>
              <a:t>N</a:t>
            </a:r>
            <a:r>
              <a:rPr lang="cs-CZ" altLang="cs-CZ" sz="2800" dirty="0" smtClean="0">
                <a:latin typeface="Arial" charset="0"/>
                <a:cs typeface="Arial" charset="0"/>
              </a:rPr>
              <a:t>avrhované změny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943472"/>
          </a:xfrm>
        </p:spPr>
        <p:txBody>
          <a:bodyPr anchor="t">
            <a:normAutofit/>
          </a:bodyPr>
          <a:lstStyle/>
          <a:p>
            <a:pPr marL="857250" lvl="2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600" dirty="0" smtClean="0"/>
              <a:t>MV bude moci schvalovat jen dodatečná pravidla způsobilosti nad rámec nařízení</a:t>
            </a:r>
          </a:p>
          <a:p>
            <a:pPr marL="857250" lvl="2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600" dirty="0" smtClean="0"/>
              <a:t>zavedení </a:t>
            </a:r>
            <a:r>
              <a:rPr lang="cs-CZ" sz="2600" dirty="0"/>
              <a:t>paušálu na cestovné a ubytování ve výši 15 % ostatních přímých nákladů </a:t>
            </a:r>
            <a:endParaRPr lang="cs-CZ" sz="2600" dirty="0" smtClean="0"/>
          </a:p>
          <a:p>
            <a:pPr marL="857250" lvl="2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600" dirty="0" smtClean="0"/>
              <a:t>nová kategorie výdajů – infrastruktura a stavební práce</a:t>
            </a:r>
          </a:p>
          <a:p>
            <a:pPr marL="742950" lvl="2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146102601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771800" y="571480"/>
            <a:ext cx="6120680" cy="625272"/>
          </a:xfrm>
        </p:spPr>
        <p:txBody>
          <a:bodyPr/>
          <a:lstStyle/>
          <a:p>
            <a:r>
              <a:rPr lang="cs-CZ" altLang="cs-CZ" sz="2800" dirty="0">
                <a:latin typeface="Arial" charset="0"/>
                <a:cs typeface="Arial" charset="0"/>
              </a:rPr>
              <a:t>N</a:t>
            </a:r>
            <a:r>
              <a:rPr lang="cs-CZ" altLang="cs-CZ" sz="2800" dirty="0" smtClean="0">
                <a:latin typeface="Arial" charset="0"/>
                <a:cs typeface="Arial" charset="0"/>
              </a:rPr>
              <a:t>avrhované změny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943472"/>
          </a:xfrm>
        </p:spPr>
        <p:txBody>
          <a:bodyPr anchor="t">
            <a:normAutofit lnSpcReduction="10000"/>
          </a:bodyPr>
          <a:lstStyle/>
          <a:p>
            <a:pPr marL="4572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000" dirty="0" smtClean="0"/>
              <a:t>řízení programu:</a:t>
            </a:r>
          </a:p>
          <a:p>
            <a:pPr marL="857250" lvl="2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600" dirty="0" smtClean="0"/>
              <a:t>centralizace prvostupňové kontroly pod řídící orgán – již ne národní kontroloři</a:t>
            </a:r>
          </a:p>
          <a:p>
            <a:pPr marL="857250" lvl="2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600" dirty="0" smtClean="0"/>
              <a:t>certifikační orgán nahrazen subjektem vykonávajícím auditní funkci</a:t>
            </a:r>
          </a:p>
          <a:p>
            <a:pPr marL="857250" lvl="2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600" dirty="0" smtClean="0"/>
              <a:t>zjednodušení v oblasti auditů – auditované projekty by neměly být vybírány za každý program, ale za všechny programy Interreg dohromady</a:t>
            </a:r>
          </a:p>
          <a:p>
            <a:pPr marL="857250" lvl="2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600" dirty="0" smtClean="0"/>
              <a:t>proplácení technické pomoci formou paušálu</a:t>
            </a:r>
          </a:p>
          <a:p>
            <a:pPr marL="742950" lvl="2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037496714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771800" y="571480"/>
            <a:ext cx="6120680" cy="625272"/>
          </a:xfrm>
        </p:spPr>
        <p:txBody>
          <a:bodyPr/>
          <a:lstStyle/>
          <a:p>
            <a:r>
              <a:rPr lang="cs-CZ" altLang="cs-CZ" sz="2800" dirty="0" smtClean="0">
                <a:latin typeface="Arial" charset="0"/>
                <a:cs typeface="Arial" charset="0"/>
              </a:rPr>
              <a:t>Rámcová pozice ČR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943472"/>
          </a:xfrm>
        </p:spPr>
        <p:txBody>
          <a:bodyPr anchor="t">
            <a:normAutofit/>
          </a:bodyPr>
          <a:lstStyle/>
          <a:p>
            <a:pPr marL="4572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000" dirty="0" smtClean="0"/>
              <a:t>MMR ve spolupráci s dalšími dotčenými resorty připravilo rámcové pozice pro vyjednávání nařízení v Radě EU</a:t>
            </a:r>
          </a:p>
          <a:p>
            <a:pPr marL="4572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000" dirty="0" smtClean="0"/>
              <a:t>součástí i rámcová pozice k nařízení pro </a:t>
            </a:r>
            <a:r>
              <a:rPr lang="cs-CZ" sz="3000" dirty="0" err="1" smtClean="0"/>
              <a:t>Interreg</a:t>
            </a:r>
            <a:endParaRPr lang="cs-CZ" sz="3000" dirty="0" smtClean="0"/>
          </a:p>
          <a:p>
            <a:pPr marL="4572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000" dirty="0" smtClean="0"/>
              <a:t>rámcové pozice schváleny vládním </a:t>
            </a:r>
            <a:r>
              <a:rPr lang="cs-CZ" sz="3000" smtClean="0"/>
              <a:t>Výborem pro EU </a:t>
            </a:r>
            <a:r>
              <a:rPr lang="cs-CZ" sz="3000" dirty="0" smtClean="0"/>
              <a:t>4. 9. 2018. </a:t>
            </a:r>
            <a:endParaRPr lang="cs-CZ" sz="2400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89189148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771800" y="476672"/>
            <a:ext cx="6120680" cy="913304"/>
          </a:xfrm>
        </p:spPr>
        <p:txBody>
          <a:bodyPr/>
          <a:lstStyle/>
          <a:p>
            <a:r>
              <a:rPr lang="cs-CZ" altLang="cs-CZ" sz="2800" dirty="0" smtClean="0">
                <a:latin typeface="Arial" charset="0"/>
                <a:cs typeface="Arial" charset="0"/>
              </a:rPr>
              <a:t>Harmonogram vyjednávání na evropské úrovni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943472"/>
          </a:xfrm>
        </p:spPr>
        <p:txBody>
          <a:bodyPr anchor="t">
            <a:normAutofit/>
          </a:bodyPr>
          <a:lstStyle/>
          <a:p>
            <a:pPr marL="4572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000" dirty="0" smtClean="0"/>
              <a:t>nařízení schvaluje Rada EU (členské státy) a Evropský parlament (EP)</a:t>
            </a:r>
          </a:p>
          <a:p>
            <a:pPr marL="4572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3000" dirty="0" smtClean="0"/>
          </a:p>
          <a:p>
            <a:pPr marL="4572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000" dirty="0" smtClean="0"/>
              <a:t>cílem a snahou je schválit nařízení v květnu 2019 – tzn. před volbami do EP</a:t>
            </a:r>
          </a:p>
          <a:p>
            <a:pPr marL="742950" lvl="2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4055153489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916832"/>
            <a:ext cx="8291264" cy="4536504"/>
          </a:xfrm>
        </p:spPr>
        <p:txBody>
          <a:bodyPr anchor="t">
            <a:normAutofit/>
          </a:bodyPr>
          <a:lstStyle/>
          <a:p>
            <a:pPr algn="ctr">
              <a:spcAft>
                <a:spcPts val="0"/>
              </a:spcAft>
            </a:pPr>
            <a:r>
              <a:rPr lang="cs-CZ" sz="3200" dirty="0" smtClean="0"/>
              <a:t>Děkuji za pozornost!</a:t>
            </a:r>
          </a:p>
          <a:p>
            <a:pPr algn="ctr">
              <a:spcAft>
                <a:spcPts val="0"/>
              </a:spcAft>
            </a:pPr>
            <a:endParaRPr lang="cs-CZ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12729989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699792" y="571480"/>
            <a:ext cx="6048672" cy="857256"/>
          </a:xfrm>
        </p:spPr>
        <p:txBody>
          <a:bodyPr/>
          <a:lstStyle/>
          <a:p>
            <a:r>
              <a:rPr lang="cs-CZ" altLang="cs-CZ" sz="2800" dirty="0" smtClean="0">
                <a:latin typeface="Arial" charset="0"/>
                <a:cs typeface="Arial" charset="0"/>
              </a:rPr>
              <a:t>Návrhy nové legislativy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428736"/>
            <a:ext cx="8291264" cy="5143536"/>
          </a:xfrm>
        </p:spPr>
        <p:txBody>
          <a:bodyPr anchor="t">
            <a:normAutofit/>
          </a:bodyPr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29. 5. 2018 - publikace návrhů nařízení pro programové období 2021 – 2027</a:t>
            </a:r>
          </a:p>
          <a:p>
            <a:pPr marL="1200150" lvl="1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Nařízení o společných ustanoveních (tzv. obecné nařízení)</a:t>
            </a:r>
          </a:p>
          <a:p>
            <a:pPr marL="1200150" lvl="1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Nařízení o Evropském fondu pro regionální rozvoj</a:t>
            </a:r>
          </a:p>
          <a:p>
            <a:pPr marL="1200150" lvl="1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Nařízení o zvláštních ustanoveních týkajících se cíle Evropská územní spolupráce (Interreg) - naše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nařízení dostupná na </a:t>
            </a:r>
            <a:r>
              <a:rPr lang="cs-CZ" dirty="0"/>
              <a:t>této adrese: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ec.europa.eu/commission/publications/regional-development-and-cohesion_cs</a:t>
            </a:r>
            <a:r>
              <a:rPr lang="cs-CZ" dirty="0" smtClean="0"/>
              <a:t> 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509384527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3143240" y="571480"/>
            <a:ext cx="5500726" cy="857256"/>
          </a:xfrm>
        </p:spPr>
        <p:txBody>
          <a:bodyPr/>
          <a:lstStyle/>
          <a:p>
            <a:r>
              <a:rPr lang="cs-CZ" altLang="cs-CZ" sz="2800" dirty="0" smtClean="0">
                <a:latin typeface="Arial" charset="0"/>
                <a:cs typeface="Arial" charset="0"/>
              </a:rPr>
              <a:t>Struktura </a:t>
            </a:r>
            <a:r>
              <a:rPr lang="cs-CZ" altLang="cs-CZ" sz="2800" dirty="0" err="1" smtClean="0">
                <a:latin typeface="Arial" charset="0"/>
                <a:cs typeface="Arial" charset="0"/>
              </a:rPr>
              <a:t>Interreg</a:t>
            </a:r>
            <a:r>
              <a:rPr lang="cs-CZ" altLang="cs-CZ" sz="2800" dirty="0" smtClean="0">
                <a:latin typeface="Arial" charset="0"/>
                <a:cs typeface="Arial" charset="0"/>
              </a:rPr>
              <a:t> a finanční rámec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5040560"/>
          </a:xfrm>
        </p:spPr>
        <p:txBody>
          <a:bodyPr anchor="t">
            <a:normAutofit/>
          </a:bodyPr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změna struktury programů Interreg – nově 5 komponent místo 3:</a:t>
            </a:r>
          </a:p>
          <a:p>
            <a:pPr marL="1200150" lvl="1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přeshraniční spolupráce na pozemních hranicích</a:t>
            </a:r>
          </a:p>
          <a:p>
            <a:pPr marL="1200150" lvl="1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nadnárodní spolupráce a spolupráce na mořských hranicích</a:t>
            </a:r>
          </a:p>
          <a:p>
            <a:pPr marL="1200150" lvl="1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spolupráce mezi nejvzdálenějšími regiony</a:t>
            </a:r>
          </a:p>
          <a:p>
            <a:pPr marL="1200150" lvl="1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meziregionální spolupráce</a:t>
            </a:r>
          </a:p>
          <a:p>
            <a:pPr marL="1200150" lvl="1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meziregionální inovační investice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snížení alokace na </a:t>
            </a:r>
            <a:r>
              <a:rPr lang="cs-CZ" dirty="0" err="1" smtClean="0"/>
              <a:t>Interreg</a:t>
            </a:r>
            <a:r>
              <a:rPr lang="cs-CZ" dirty="0" smtClean="0"/>
              <a:t> </a:t>
            </a:r>
            <a:r>
              <a:rPr lang="cs-CZ" dirty="0"/>
              <a:t>o cca 0,5 mld. </a:t>
            </a:r>
            <a:r>
              <a:rPr lang="cs-CZ" dirty="0" smtClean="0"/>
              <a:t>EUR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snížení míry spolufinancování na 70 % (na úrovni programu)</a:t>
            </a:r>
            <a:endParaRPr lang="cs-CZ" dirty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764093395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3143240" y="571480"/>
            <a:ext cx="5500726" cy="857256"/>
          </a:xfrm>
        </p:spPr>
        <p:txBody>
          <a:bodyPr/>
          <a:lstStyle/>
          <a:p>
            <a:r>
              <a:rPr lang="cs-CZ" altLang="cs-CZ" sz="2800" dirty="0" smtClean="0">
                <a:latin typeface="Arial" charset="0"/>
                <a:cs typeface="Arial" charset="0"/>
              </a:rPr>
              <a:t>Způsob přidělování prostředků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772816"/>
            <a:ext cx="8291264" cy="4799456"/>
          </a:xfrm>
        </p:spPr>
        <p:txBody>
          <a:bodyPr anchor="t">
            <a:norm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zachováno alokování prostředků na program přes členský stát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doplněno nové kritérium pro přidělování alokace členskému státu – počet obyvatel žijících ve vzdálenosti do 25 km od hranice (váha 40 %)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zachována možnost přesunout 15 % prostředků mezi přeshraniční a nadnárodní spoluprací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400092335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771800" y="571480"/>
            <a:ext cx="6120680" cy="625272"/>
          </a:xfrm>
        </p:spPr>
        <p:txBody>
          <a:bodyPr/>
          <a:lstStyle/>
          <a:p>
            <a:r>
              <a:rPr lang="cs-CZ" altLang="cs-CZ" sz="2800" dirty="0" smtClean="0">
                <a:latin typeface="Arial" charset="0"/>
                <a:cs typeface="Arial" charset="0"/>
              </a:rPr>
              <a:t>Tematické zaměření 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484784"/>
            <a:ext cx="8291264" cy="5159496"/>
          </a:xfrm>
        </p:spPr>
        <p:txBody>
          <a:bodyPr anchor="t"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cs-CZ" dirty="0" smtClean="0"/>
              <a:t>Nově jen 5 cílů politiky:</a:t>
            </a:r>
          </a:p>
          <a:p>
            <a:pPr marL="1171575" indent="-457200">
              <a:spcAft>
                <a:spcPts val="0"/>
              </a:spcAft>
              <a:buFont typeface="+mj-lt"/>
              <a:buAutoNum type="arabicPeriod"/>
            </a:pPr>
            <a:r>
              <a:rPr lang="cs-CZ" b="1" dirty="0"/>
              <a:t>Inteligentnější </a:t>
            </a:r>
            <a:r>
              <a:rPr lang="cs-CZ" b="1" dirty="0" smtClean="0"/>
              <a:t>Evropa</a:t>
            </a:r>
            <a:r>
              <a:rPr lang="cs-CZ" dirty="0" smtClean="0"/>
              <a:t> – výzkum a inovace, posílení konkurenceschopnosti malých a středních podniků, inteligentní specializace</a:t>
            </a:r>
          </a:p>
          <a:p>
            <a:pPr marL="1171575" indent="-457200">
              <a:spcAft>
                <a:spcPts val="0"/>
              </a:spcAft>
              <a:buFont typeface="+mj-lt"/>
              <a:buAutoNum type="arabicPeriod"/>
            </a:pPr>
            <a:r>
              <a:rPr lang="cs-CZ" sz="2800" b="1" dirty="0" smtClean="0"/>
              <a:t>Zelenější</a:t>
            </a:r>
            <a:r>
              <a:rPr lang="cs-CZ" sz="2800" b="1" dirty="0"/>
              <a:t>, nízkouhlíková </a:t>
            </a:r>
            <a:r>
              <a:rPr lang="cs-CZ" sz="2800" b="1" dirty="0" smtClean="0"/>
              <a:t>Evropa</a:t>
            </a:r>
            <a:r>
              <a:rPr lang="cs-CZ" sz="2800" dirty="0" smtClean="0"/>
              <a:t> – energetická účinnost, obnovitelné zdroje energie, přizpůsobení změnám klimatu a prevence rizik, hospodaření s vodou, biologická rozmanitost </a:t>
            </a:r>
          </a:p>
          <a:p>
            <a:pPr marL="1171575" indent="-457200">
              <a:spcAft>
                <a:spcPts val="0"/>
              </a:spcAft>
              <a:buFont typeface="+mj-lt"/>
              <a:buAutoNum type="arabicPeriod"/>
            </a:pPr>
            <a:r>
              <a:rPr lang="cs-CZ" sz="2800" b="1" dirty="0" smtClean="0"/>
              <a:t>Propojenější Evropa </a:t>
            </a:r>
            <a:r>
              <a:rPr lang="cs-CZ" sz="2800" dirty="0" smtClean="0"/>
              <a:t>– digitální propojení, rozvoj TEN-T sítí, rozvoj celostátní, regionální, místní a přeshraniční mobility</a:t>
            </a:r>
          </a:p>
          <a:p>
            <a:pPr marL="0" lvl="1" indent="0">
              <a:spcAft>
                <a:spcPts val="0"/>
              </a:spcAft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772269155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771800" y="571480"/>
            <a:ext cx="6120680" cy="625272"/>
          </a:xfrm>
        </p:spPr>
        <p:txBody>
          <a:bodyPr/>
          <a:lstStyle/>
          <a:p>
            <a:r>
              <a:rPr lang="cs-CZ" altLang="cs-CZ" sz="2800" dirty="0" smtClean="0">
                <a:latin typeface="Arial" charset="0"/>
                <a:cs typeface="Arial" charset="0"/>
              </a:rPr>
              <a:t>Tematické zaměření II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943472"/>
          </a:xfrm>
        </p:spPr>
        <p:txBody>
          <a:bodyPr anchor="t">
            <a:normAutofit/>
          </a:bodyPr>
          <a:lstStyle/>
          <a:p>
            <a:pPr marL="1228725" indent="-514350">
              <a:spcAft>
                <a:spcPts val="0"/>
              </a:spcAft>
              <a:buFont typeface="+mj-lt"/>
              <a:buAutoNum type="arabicPeriod" startAt="4"/>
            </a:pPr>
            <a:r>
              <a:rPr lang="cs-CZ" b="1" dirty="0"/>
              <a:t>Sociálnější </a:t>
            </a:r>
            <a:r>
              <a:rPr lang="cs-CZ" b="1" dirty="0" smtClean="0"/>
              <a:t>Evropa</a:t>
            </a:r>
            <a:r>
              <a:rPr lang="cs-CZ" dirty="0" smtClean="0"/>
              <a:t> – rozvoj sociálních inovací a infrastruktury, rozvoj infrastruktury pro vzdělávání, posílení sociálně-ekonomické integrace, zajištění rovného přístupu ke zdravotní péči</a:t>
            </a:r>
            <a:endParaRPr lang="cs-CZ" dirty="0"/>
          </a:p>
          <a:p>
            <a:pPr marL="1171575" indent="-457200">
              <a:spcAft>
                <a:spcPts val="0"/>
              </a:spcAft>
              <a:buFont typeface="+mj-lt"/>
              <a:buAutoNum type="arabicPeriod" startAt="4"/>
            </a:pPr>
            <a:r>
              <a:rPr lang="cs-CZ" b="1" dirty="0"/>
              <a:t>Evropa bližší </a:t>
            </a:r>
            <a:r>
              <a:rPr lang="cs-CZ" b="1" dirty="0" smtClean="0"/>
              <a:t>občanům </a:t>
            </a:r>
            <a:r>
              <a:rPr lang="cs-CZ" dirty="0" smtClean="0"/>
              <a:t>– podpora integrovaného sociálního, hospodářského a environmentálního rozvoje, kulturního dědictví a bezpečnosti v městských a venkovských oblastech</a:t>
            </a:r>
            <a:endParaRPr lang="cs-CZ" dirty="0"/>
          </a:p>
          <a:p>
            <a:pPr marL="4572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0" lvl="1" indent="0">
              <a:spcAft>
                <a:spcPts val="0"/>
              </a:spcAft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875890837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771800" y="571480"/>
            <a:ext cx="6120680" cy="625272"/>
          </a:xfrm>
        </p:spPr>
        <p:txBody>
          <a:bodyPr/>
          <a:lstStyle/>
          <a:p>
            <a:r>
              <a:rPr lang="cs-CZ" altLang="cs-CZ" sz="2800" dirty="0" smtClean="0">
                <a:latin typeface="Arial" charset="0"/>
                <a:cs typeface="Arial" charset="0"/>
              </a:rPr>
              <a:t>Tematické zaměření III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5231504"/>
          </a:xfrm>
        </p:spPr>
        <p:txBody>
          <a:bodyPr anchor="t">
            <a:normAutofit/>
          </a:bodyPr>
          <a:lstStyle/>
          <a:p>
            <a:pPr marL="0" lvl="1" indent="0">
              <a:spcAft>
                <a:spcPts val="0"/>
              </a:spcAft>
            </a:pPr>
            <a:r>
              <a:rPr lang="cs-CZ" sz="2800" dirty="0" smtClean="0"/>
              <a:t>Nařízení </a:t>
            </a:r>
            <a:r>
              <a:rPr lang="cs-CZ" sz="2800" dirty="0"/>
              <a:t>pro </a:t>
            </a:r>
            <a:r>
              <a:rPr lang="cs-CZ" sz="2800" dirty="0" err="1"/>
              <a:t>Interreg</a:t>
            </a:r>
            <a:r>
              <a:rPr lang="cs-CZ" sz="2800" dirty="0"/>
              <a:t> doplňuje</a:t>
            </a:r>
            <a:r>
              <a:rPr lang="cs-CZ" sz="2800" dirty="0" smtClean="0"/>
              <a:t>: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specifické cíle pro 4. cíl politiky umožňující realizovat také neinvestiční aktivity 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specifický cíl „</a:t>
            </a:r>
            <a:r>
              <a:rPr lang="cs-CZ" b="1" dirty="0" smtClean="0"/>
              <a:t>Lepší správa </a:t>
            </a:r>
            <a:r>
              <a:rPr lang="cs-CZ" b="1" dirty="0" err="1" smtClean="0"/>
              <a:t>Interreg</a:t>
            </a:r>
            <a:r>
              <a:rPr lang="cs-CZ" dirty="0" smtClean="0"/>
              <a:t>“:</a:t>
            </a:r>
          </a:p>
          <a:p>
            <a:pPr marL="1200150" lvl="1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 smtClean="0"/>
              <a:t>posilování kapacity orgánů veřejné správy, zejména těch, které jsou pověřeny správnou konkrétního území</a:t>
            </a:r>
          </a:p>
          <a:p>
            <a:pPr marL="1200150" lvl="1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 smtClean="0"/>
              <a:t>podpora právní a správní spolupráce a spolupráce mezi občany a orgány, zejména s cílem vyřešit právní a jiné překážky v příhraničních oblastech</a:t>
            </a:r>
            <a:endParaRPr lang="cs-CZ" sz="2600" b="1" dirty="0" smtClean="0"/>
          </a:p>
        </p:txBody>
      </p:sp>
    </p:spTree>
    <p:extLst>
      <p:ext uri="{BB962C8B-B14F-4D97-AF65-F5344CB8AC3E}">
        <p14:creationId xmlns:p14="http://schemas.microsoft.com/office/powerpoint/2010/main" val="471350010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771800" y="571480"/>
            <a:ext cx="6120680" cy="625272"/>
          </a:xfrm>
        </p:spPr>
        <p:txBody>
          <a:bodyPr/>
          <a:lstStyle/>
          <a:p>
            <a:r>
              <a:rPr lang="cs-CZ" altLang="cs-CZ" sz="2800" dirty="0" smtClean="0">
                <a:latin typeface="Arial" charset="0"/>
                <a:cs typeface="Arial" charset="0"/>
              </a:rPr>
              <a:t>Tematická koncentrace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943472"/>
          </a:xfrm>
        </p:spPr>
        <p:txBody>
          <a:bodyPr anchor="t">
            <a:normAutofit/>
          </a:bodyPr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minimálně 60 % alokace programu na max. 3 cíle politiky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dalších nejméně 15 % alokace programu na specifický cíl Lepší správa </a:t>
            </a:r>
            <a:r>
              <a:rPr lang="cs-CZ" dirty="0" err="1"/>
              <a:t>Interreg</a:t>
            </a:r>
            <a:endParaRPr lang="cs-CZ" dirty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0" lvl="1" indent="0">
              <a:spcAft>
                <a:spcPts val="0"/>
              </a:spcAft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963550249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771800" y="571480"/>
            <a:ext cx="6120680" cy="625272"/>
          </a:xfrm>
        </p:spPr>
        <p:txBody>
          <a:bodyPr/>
          <a:lstStyle/>
          <a:p>
            <a:r>
              <a:rPr lang="cs-CZ" altLang="cs-CZ" sz="2800" dirty="0" smtClean="0">
                <a:latin typeface="Arial" charset="0"/>
                <a:cs typeface="Arial" charset="0"/>
              </a:rPr>
              <a:t>Fondy mikroprojektů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5087488"/>
          </a:xfrm>
        </p:spPr>
        <p:txBody>
          <a:bodyPr anchor="t">
            <a:normAutofit lnSpcReduction="10000"/>
          </a:bodyPr>
          <a:lstStyle/>
          <a:p>
            <a:pPr marL="742950" lvl="2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FMP přímo zmíněn v nařízení jako projekt a ten, kdo FMP spravuje jako příjemce</a:t>
            </a:r>
          </a:p>
          <a:p>
            <a:pPr marL="742950" lvl="2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dirty="0" smtClean="0"/>
              <a:t>finanční limity – 20 mil. EUR nebo 15 % alokace programu </a:t>
            </a:r>
          </a:p>
          <a:p>
            <a:pPr marL="400050" lvl="2" indent="0">
              <a:spcAft>
                <a:spcPts val="0"/>
              </a:spcAft>
            </a:pPr>
            <a:r>
              <a:rPr lang="cs-CZ" sz="2800" dirty="0"/>
              <a:t>D</a:t>
            </a:r>
            <a:r>
              <a:rPr lang="cs-CZ" sz="2800" dirty="0" smtClean="0"/>
              <a:t>alší podmínky:</a:t>
            </a:r>
          </a:p>
          <a:p>
            <a:pPr marL="1314450" lvl="3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 smtClean="0"/>
              <a:t>příjemce FMP  má být přeshraniční právní subjekt nebo Evropské seskupení pro územní spolupráci</a:t>
            </a:r>
          </a:p>
          <a:p>
            <a:pPr marL="1314450" lvl="3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 smtClean="0"/>
              <a:t>náklady na administraci nesmí překročit 20 % Fondu</a:t>
            </a:r>
          </a:p>
          <a:p>
            <a:pPr marL="1314450" lvl="3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 smtClean="0"/>
              <a:t>povinné využívání zjednodušených forem vykazování výdajů</a:t>
            </a:r>
          </a:p>
          <a:p>
            <a:pPr marL="1200150" lvl="3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600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4212136889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act III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1_Úvodní lis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Úvodní list 1">
        <a:dk1>
          <a:srgbClr val="000000"/>
        </a:dk1>
        <a:lt1>
          <a:srgbClr val="FFFFFF"/>
        </a:lt1>
        <a:dk2>
          <a:srgbClr val="262626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Úvodní list 2">
        <a:dk1>
          <a:srgbClr val="000000"/>
        </a:dk1>
        <a:lt1>
          <a:srgbClr val="FFFFFF"/>
        </a:lt1>
        <a:dk2>
          <a:srgbClr val="000099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3.xml><?xml version="1.0" encoding="utf-8"?>
<a:themeOverride xmlns:a="http://schemas.openxmlformats.org/drawingml/2006/main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Interact III</Template>
  <TotalTime>5366</TotalTime>
  <Words>652</Words>
  <Application>Microsoft Office PowerPoint</Application>
  <PresentationFormat>Pokaz na ekranie (4:3)</PresentationFormat>
  <Paragraphs>84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Interact III</vt:lpstr>
      <vt:lpstr>Evropská územní spolupráce (Interreg)  2021 – 2027</vt:lpstr>
      <vt:lpstr>Návrhy nové legislativy</vt:lpstr>
      <vt:lpstr>Struktura Interreg a finanční rámec</vt:lpstr>
      <vt:lpstr>Způsob přidělování prostředků</vt:lpstr>
      <vt:lpstr>Tematické zaměření I</vt:lpstr>
      <vt:lpstr>Tematické zaměření II</vt:lpstr>
      <vt:lpstr>Tematické zaměření III</vt:lpstr>
      <vt:lpstr>Tematická koncentrace</vt:lpstr>
      <vt:lpstr>Fondy mikroprojektů</vt:lpstr>
      <vt:lpstr>Navrhované změny</vt:lpstr>
      <vt:lpstr>Navrhované změny </vt:lpstr>
      <vt:lpstr>Navrhované změny</vt:lpstr>
      <vt:lpstr>Rámcová pozice ČR</vt:lpstr>
      <vt:lpstr>Harmonogram vyjednávání na evropské úrovni</vt:lpstr>
      <vt:lpstr>Prezentacja programu PowerPoint</vt:lpstr>
    </vt:vector>
  </TitlesOfParts>
  <Company>MMR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 III</dc:title>
  <dc:creator>*</dc:creator>
  <cp:lastModifiedBy>Drożdż Monika</cp:lastModifiedBy>
  <cp:revision>382</cp:revision>
  <cp:lastPrinted>2014-10-06T08:40:14Z</cp:lastPrinted>
  <dcterms:created xsi:type="dcterms:W3CDTF">2012-11-21T12:13:20Z</dcterms:created>
  <dcterms:modified xsi:type="dcterms:W3CDTF">2018-12-04T12:59:22Z</dcterms:modified>
</cp:coreProperties>
</file>