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handoutMasterIdLst>
    <p:handoutMasterId r:id="rId25"/>
  </p:handoutMasterIdLst>
  <p:sldIdLst>
    <p:sldId id="257" r:id="rId2"/>
    <p:sldId id="324" r:id="rId3"/>
    <p:sldId id="302" r:id="rId4"/>
    <p:sldId id="337" r:id="rId5"/>
    <p:sldId id="338" r:id="rId6"/>
    <p:sldId id="339" r:id="rId7"/>
    <p:sldId id="340" r:id="rId8"/>
    <p:sldId id="341" r:id="rId9"/>
    <p:sldId id="343" r:id="rId10"/>
    <p:sldId id="342" r:id="rId11"/>
    <p:sldId id="356" r:id="rId12"/>
    <p:sldId id="344" r:id="rId13"/>
    <p:sldId id="345" r:id="rId14"/>
    <p:sldId id="346" r:id="rId15"/>
    <p:sldId id="357" r:id="rId16"/>
    <p:sldId id="358" r:id="rId17"/>
    <p:sldId id="351" r:id="rId18"/>
    <p:sldId id="352" r:id="rId19"/>
    <p:sldId id="353" r:id="rId20"/>
    <p:sldId id="354" r:id="rId21"/>
    <p:sldId id="355" r:id="rId22"/>
    <p:sldId id="350" r:id="rId23"/>
  </p:sldIdLst>
  <p:sldSz cx="9144000" cy="6858000" type="screen4x3"/>
  <p:notesSz cx="7010400" cy="92964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ak Maciej" initials="M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7" autoAdjust="0"/>
  </p:normalViewPr>
  <p:slideViewPr>
    <p:cSldViewPr>
      <p:cViewPr varScale="1">
        <p:scale>
          <a:sx n="107" d="100"/>
          <a:sy n="107" d="100"/>
        </p:scale>
        <p:origin x="172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rr.cz\shares\JTS_Olomouc\1_INTERREG%20VA\Stav%20implementace%20programu\Prezentace_gra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rr.cz\shares\JTS_Olomouc\1_INTERREG%20VA\Stav%20implementace%20programu\Prezentace_graf.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rr.cz\shares\JTS_Olomouc\1_INTERREG%20VA\Stav%20implementace%20programu\Prezentace_gra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rr.cz\shares\JTS_Olomouc\1_INTERREG%20VA\Stav%20implementace%20programu\Prezentace_gra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04396325459317"/>
          <c:y val="0.10404103424583638"/>
          <c:w val="0.8004004811898513"/>
          <c:h val="0.7330634010754703"/>
        </c:manualLayout>
      </c:layout>
      <c:barChart>
        <c:barDir val="col"/>
        <c:grouping val="clustered"/>
        <c:varyColors val="0"/>
        <c:ser>
          <c:idx val="0"/>
          <c:order val="0"/>
          <c:tx>
            <c:strRef>
              <c:f>'PO1'!$D$1</c:f>
              <c:strCache>
                <c:ptCount val="1"/>
                <c:pt idx="0">
                  <c:v>Alokace / Alokacja</c:v>
                </c:pt>
              </c:strCache>
            </c:strRef>
          </c:tx>
          <c:spPr>
            <a:effectLst>
              <a:innerShdw blurRad="63500" dist="50800" dir="13500000">
                <a:prstClr val="black">
                  <a:alpha val="50000"/>
                </a:prstClr>
              </a:inn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'PO1'!$D$2</c:f>
              <c:numCache>
                <c:formatCode>#,##0.00</c:formatCode>
                <c:ptCount val="1"/>
                <c:pt idx="0">
                  <c:v>12215972</c:v>
                </c:pt>
              </c:numCache>
            </c:numRef>
          </c:val>
        </c:ser>
        <c:ser>
          <c:idx val="1"/>
          <c:order val="1"/>
          <c:tx>
            <c:strRef>
              <c:f>'PO1'!$E$1</c:f>
              <c:strCache>
                <c:ptCount val="1"/>
                <c:pt idx="0">
                  <c:v>Schváleno / Zatwierdzono</c:v>
                </c:pt>
              </c:strCache>
            </c:strRef>
          </c:tx>
          <c:spPr>
            <a:effectLst>
              <a:innerShdw blurRad="63500" dist="50800" dir="13500000">
                <a:prstClr val="black">
                  <a:alpha val="50000"/>
                </a:prstClr>
              </a:inn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'PO1'!$E$2</c:f>
              <c:numCache>
                <c:formatCode>#,##0</c:formatCode>
                <c:ptCount val="1"/>
                <c:pt idx="0">
                  <c:v>13048397.66</c:v>
                </c:pt>
              </c:numCache>
            </c:numRef>
          </c:val>
        </c:ser>
        <c:ser>
          <c:idx val="2"/>
          <c:order val="2"/>
          <c:tx>
            <c:strRef>
              <c:f>'PO1'!$F$1</c:f>
              <c:strCache>
                <c:ptCount val="1"/>
                <c:pt idx="0">
                  <c:v>Smluvně navázáno / Zakontraktowano</c:v>
                </c:pt>
              </c:strCache>
            </c:strRef>
          </c:tx>
          <c:spPr>
            <a:effectLst>
              <a:innerShdw blurRad="63500" dist="50800" dir="13500000">
                <a:prstClr val="black">
                  <a:alpha val="50000"/>
                </a:prstClr>
              </a:inn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'PO1'!$F$2</c:f>
              <c:numCache>
                <c:formatCode>#,##0</c:formatCode>
                <c:ptCount val="1"/>
                <c:pt idx="0">
                  <c:v>11905011.539999999</c:v>
                </c:pt>
              </c:numCache>
            </c:numRef>
          </c:val>
        </c:ser>
        <c:dLbls>
          <c:dLblPos val="outEnd"/>
          <c:showLegendKey val="0"/>
          <c:showVal val="1"/>
          <c:showCatName val="0"/>
          <c:showSerName val="0"/>
          <c:showPercent val="0"/>
          <c:showBubbleSize val="0"/>
        </c:dLbls>
        <c:gapWidth val="150"/>
        <c:axId val="154635800"/>
        <c:axId val="154635408"/>
      </c:barChart>
      <c:catAx>
        <c:axId val="154635800"/>
        <c:scaling>
          <c:orientation val="minMax"/>
        </c:scaling>
        <c:delete val="1"/>
        <c:axPos val="b"/>
        <c:majorTickMark val="out"/>
        <c:minorTickMark val="none"/>
        <c:tickLblPos val="nextTo"/>
        <c:crossAx val="154635408"/>
        <c:crosses val="autoZero"/>
        <c:auto val="1"/>
        <c:lblAlgn val="ctr"/>
        <c:lblOffset val="100"/>
        <c:noMultiLvlLbl val="0"/>
      </c:catAx>
      <c:valAx>
        <c:axId val="154635408"/>
        <c:scaling>
          <c:orientation val="minMax"/>
          <c:min val="0"/>
        </c:scaling>
        <c:delete val="0"/>
        <c:axPos val="l"/>
        <c:majorGridlines/>
        <c:numFmt formatCode="#,##0" sourceLinked="0"/>
        <c:majorTickMark val="out"/>
        <c:minorTickMark val="none"/>
        <c:tickLblPos val="nextTo"/>
        <c:crossAx val="15463580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12729658792651"/>
          <c:y val="0.15788203557888597"/>
          <c:w val="0.78631714785651796"/>
          <c:h val="0.67922244094488193"/>
        </c:manualLayout>
      </c:layout>
      <c:barChart>
        <c:barDir val="col"/>
        <c:grouping val="clustered"/>
        <c:varyColors val="0"/>
        <c:ser>
          <c:idx val="0"/>
          <c:order val="0"/>
          <c:tx>
            <c:strRef>
              <c:f>'PO 2'!$C$1</c:f>
              <c:strCache>
                <c:ptCount val="1"/>
                <c:pt idx="0">
                  <c:v>Alokace / Alokacja</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 2'!$C$2</c:f>
              <c:numCache>
                <c:formatCode>#\ ##0\ _K_č</c:formatCode>
                <c:ptCount val="1"/>
                <c:pt idx="0">
                  <c:v>120931378.075</c:v>
                </c:pt>
              </c:numCache>
            </c:numRef>
          </c:val>
        </c:ser>
        <c:ser>
          <c:idx val="1"/>
          <c:order val="1"/>
          <c:tx>
            <c:strRef>
              <c:f>'PO 2'!$D$1</c:f>
              <c:strCache>
                <c:ptCount val="1"/>
                <c:pt idx="0">
                  <c:v>FMP</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 2'!$D$2</c:f>
              <c:numCache>
                <c:formatCode>#\ ##0\ _K_č</c:formatCode>
                <c:ptCount val="1"/>
                <c:pt idx="0">
                  <c:v>14801647.925000001</c:v>
                </c:pt>
              </c:numCache>
            </c:numRef>
          </c:val>
        </c:ser>
        <c:ser>
          <c:idx val="2"/>
          <c:order val="2"/>
          <c:tx>
            <c:strRef>
              <c:f>'PO 2'!$E$1</c:f>
              <c:strCache>
                <c:ptCount val="1"/>
                <c:pt idx="0">
                  <c:v>Schváleno / Zatwierdzono</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 2'!$E$2</c:f>
              <c:numCache>
                <c:formatCode>#\ ##0\ _K_č</c:formatCode>
                <c:ptCount val="1"/>
                <c:pt idx="0">
                  <c:v>106633873.23999999</c:v>
                </c:pt>
              </c:numCache>
            </c:numRef>
          </c:val>
        </c:ser>
        <c:ser>
          <c:idx val="3"/>
          <c:order val="3"/>
          <c:tx>
            <c:strRef>
              <c:f>'PO 2'!$F$1</c:f>
              <c:strCache>
                <c:ptCount val="1"/>
                <c:pt idx="0">
                  <c:v>Smluvně navázáno / Zakontraktowano</c:v>
                </c:pt>
              </c:strCache>
            </c:strRef>
          </c:tx>
          <c:spPr>
            <a:effectLst>
              <a:innerShdw blurRad="63500" dist="50800" dir="13500000">
                <a:prstClr val="black">
                  <a:alpha val="50000"/>
                </a:prstClr>
              </a:innerShdw>
            </a:effectLst>
          </c:spPr>
          <c:invertIfNegative val="0"/>
          <c:dLbls>
            <c:dLbl>
              <c:idx val="0"/>
              <c:numFmt formatCode="#,##0" sourceLinked="0"/>
              <c:spPr>
                <a:noFill/>
                <a:ln>
                  <a:noFill/>
                </a:ln>
                <a:effectLst/>
              </c:spPr>
              <c:txPr>
                <a:bodyPr wrap="square" lIns="38100" tIns="19050" rIns="38100" bIns="19050" anchor="ctr">
                  <a:spAutoFit/>
                </a:bodyPr>
                <a:lstStyle/>
                <a:p>
                  <a:pPr>
                    <a:defRPr/>
                  </a:pPr>
                  <a:endParaRPr lang="pl-PL"/>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'PO 2'!$F$2</c:f>
              <c:numCache>
                <c:formatCode>#\ ##0\ _K_č</c:formatCode>
                <c:ptCount val="1"/>
                <c:pt idx="0">
                  <c:v>83750037.829999998</c:v>
                </c:pt>
              </c:numCache>
            </c:numRef>
          </c:val>
        </c:ser>
        <c:dLbls>
          <c:showLegendKey val="0"/>
          <c:showVal val="0"/>
          <c:showCatName val="0"/>
          <c:showSerName val="0"/>
          <c:showPercent val="0"/>
          <c:showBubbleSize val="0"/>
        </c:dLbls>
        <c:gapWidth val="150"/>
        <c:axId val="154634624"/>
        <c:axId val="154633448"/>
      </c:barChart>
      <c:catAx>
        <c:axId val="154634624"/>
        <c:scaling>
          <c:orientation val="minMax"/>
        </c:scaling>
        <c:delete val="1"/>
        <c:axPos val="b"/>
        <c:majorTickMark val="out"/>
        <c:minorTickMark val="none"/>
        <c:tickLblPos val="nextTo"/>
        <c:crossAx val="154633448"/>
        <c:crosses val="autoZero"/>
        <c:auto val="1"/>
        <c:lblAlgn val="ctr"/>
        <c:lblOffset val="100"/>
        <c:noMultiLvlLbl val="0"/>
      </c:catAx>
      <c:valAx>
        <c:axId val="154633448"/>
        <c:scaling>
          <c:orientation val="minMax"/>
        </c:scaling>
        <c:delete val="0"/>
        <c:axPos val="l"/>
        <c:majorGridlines/>
        <c:numFmt formatCode="#,##0" sourceLinked="0"/>
        <c:majorTickMark val="out"/>
        <c:minorTickMark val="none"/>
        <c:tickLblPos val="nextTo"/>
        <c:crossAx val="15463462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48840769903763"/>
          <c:y val="0.13473388743073783"/>
          <c:w val="0.81295603674540684"/>
          <c:h val="0.6377912656751239"/>
        </c:manualLayout>
      </c:layout>
      <c:barChart>
        <c:barDir val="col"/>
        <c:grouping val="clustered"/>
        <c:varyColors val="0"/>
        <c:ser>
          <c:idx val="0"/>
          <c:order val="0"/>
          <c:tx>
            <c:strRef>
              <c:f>'PO3'!$C$1</c:f>
              <c:strCache>
                <c:ptCount val="1"/>
                <c:pt idx="0">
                  <c:v>Alokace / Alokacja</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'PO3'!$C$2</c:f>
              <c:numCache>
                <c:formatCode>0</c:formatCode>
                <c:ptCount val="1"/>
                <c:pt idx="0">
                  <c:v>9630076.0250000004</c:v>
                </c:pt>
              </c:numCache>
            </c:numRef>
          </c:val>
        </c:ser>
        <c:ser>
          <c:idx val="1"/>
          <c:order val="1"/>
          <c:tx>
            <c:strRef>
              <c:f>'PO3'!$D$1</c:f>
              <c:strCache>
                <c:ptCount val="1"/>
                <c:pt idx="0">
                  <c:v>FMP</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'PO3'!$D$2</c:f>
              <c:numCache>
                <c:formatCode>0</c:formatCode>
                <c:ptCount val="1"/>
                <c:pt idx="0">
                  <c:v>549901.97499999998</c:v>
                </c:pt>
              </c:numCache>
            </c:numRef>
          </c:val>
        </c:ser>
        <c:ser>
          <c:idx val="2"/>
          <c:order val="2"/>
          <c:tx>
            <c:strRef>
              <c:f>'PO3'!$E$1</c:f>
              <c:strCache>
                <c:ptCount val="1"/>
                <c:pt idx="0">
                  <c:v>Schváleno / Zatwierdzono</c:v>
                </c:pt>
              </c:strCache>
            </c:strRef>
          </c:tx>
          <c:spPr>
            <a:effectLst>
              <a:innerShdw blurRad="63500" dist="50800" dir="13500000">
                <a:prstClr val="black">
                  <a:alpha val="50000"/>
                </a:prstClr>
              </a:innerShdw>
            </a:effectLst>
          </c:spPr>
          <c:invertIfNegative val="0"/>
          <c:dLbls>
            <c:dLbl>
              <c:idx val="0"/>
              <c:layout>
                <c:manualLayout>
                  <c:x val="-9.0125037316403943E-17"/>
                  <c:y val="4.444444444444444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'PO3'!$E$2</c:f>
              <c:numCache>
                <c:formatCode>0</c:formatCode>
                <c:ptCount val="1"/>
                <c:pt idx="0">
                  <c:v>5523457.6799999997</c:v>
                </c:pt>
              </c:numCache>
            </c:numRef>
          </c:val>
        </c:ser>
        <c:ser>
          <c:idx val="3"/>
          <c:order val="3"/>
          <c:tx>
            <c:strRef>
              <c:f>'PO3'!$F$1</c:f>
              <c:strCache>
                <c:ptCount val="1"/>
                <c:pt idx="0">
                  <c:v>Smluvně navázáno / Zakontraktowano</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'PO3'!$F$2</c:f>
              <c:numCache>
                <c:formatCode>0</c:formatCode>
                <c:ptCount val="1"/>
                <c:pt idx="0">
                  <c:v>3302994.3500000006</c:v>
                </c:pt>
              </c:numCache>
            </c:numRef>
          </c:val>
        </c:ser>
        <c:dLbls>
          <c:dLblPos val="outEnd"/>
          <c:showLegendKey val="0"/>
          <c:showVal val="1"/>
          <c:showCatName val="0"/>
          <c:showSerName val="0"/>
          <c:showPercent val="0"/>
          <c:showBubbleSize val="0"/>
        </c:dLbls>
        <c:gapWidth val="150"/>
        <c:axId val="157202352"/>
        <c:axId val="157202744"/>
      </c:barChart>
      <c:catAx>
        <c:axId val="157202352"/>
        <c:scaling>
          <c:orientation val="minMax"/>
        </c:scaling>
        <c:delete val="1"/>
        <c:axPos val="b"/>
        <c:majorTickMark val="out"/>
        <c:minorTickMark val="none"/>
        <c:tickLblPos val="nextTo"/>
        <c:crossAx val="157202744"/>
        <c:crosses val="autoZero"/>
        <c:auto val="1"/>
        <c:lblAlgn val="ctr"/>
        <c:lblOffset val="100"/>
        <c:noMultiLvlLbl val="0"/>
      </c:catAx>
      <c:valAx>
        <c:axId val="157202744"/>
        <c:scaling>
          <c:orientation val="minMax"/>
        </c:scaling>
        <c:delete val="0"/>
        <c:axPos val="l"/>
        <c:majorGridlines/>
        <c:numFmt formatCode="#,##0" sourceLinked="0"/>
        <c:majorTickMark val="out"/>
        <c:minorTickMark val="none"/>
        <c:tickLblPos val="nextTo"/>
        <c:crossAx val="157202352"/>
        <c:crosses val="autoZero"/>
        <c:crossBetween val="between"/>
      </c:valAx>
    </c:plotArea>
    <c:legend>
      <c:legendPos val="b"/>
      <c:layout>
        <c:manualLayout>
          <c:xMode val="edge"/>
          <c:yMode val="edge"/>
          <c:x val="0.18411854768153982"/>
          <c:y val="0.82831984543598713"/>
          <c:w val="0.69807905929140002"/>
          <c:h val="8.4598425196850388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01690066519464"/>
          <c:y val="0.1362751061696687"/>
          <c:w val="0.81373265841769782"/>
          <c:h val="0.73788285852680435"/>
        </c:manualLayout>
      </c:layout>
      <c:barChart>
        <c:barDir val="col"/>
        <c:grouping val="clustered"/>
        <c:varyColors val="0"/>
        <c:ser>
          <c:idx val="0"/>
          <c:order val="0"/>
          <c:tx>
            <c:strRef>
              <c:f>'PO4'!$C$1</c:f>
              <c:strCache>
                <c:ptCount val="1"/>
                <c:pt idx="0">
                  <c:v>Alokace / Alokacja</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'PO4'!$C$2</c:f>
              <c:numCache>
                <c:formatCode>#,##0.00</c:formatCode>
                <c:ptCount val="1"/>
                <c:pt idx="0">
                  <c:v>24626639.909999996</c:v>
                </c:pt>
              </c:numCache>
            </c:numRef>
          </c:val>
        </c:ser>
        <c:ser>
          <c:idx val="1"/>
          <c:order val="1"/>
          <c:tx>
            <c:strRef>
              <c:f>'PO4'!$D$1</c:f>
              <c:strCache>
                <c:ptCount val="1"/>
                <c:pt idx="0">
                  <c:v>FMP</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'PO4'!$D$2</c:f>
              <c:numCache>
                <c:formatCode>#,##0.00</c:formatCode>
                <c:ptCount val="1"/>
                <c:pt idx="0">
                  <c:v>29892792.090000004</c:v>
                </c:pt>
              </c:numCache>
            </c:numRef>
          </c:val>
        </c:ser>
        <c:ser>
          <c:idx val="2"/>
          <c:order val="2"/>
          <c:tx>
            <c:strRef>
              <c:f>'PO4'!$E$1</c:f>
              <c:strCache>
                <c:ptCount val="1"/>
                <c:pt idx="0">
                  <c:v>Schváleno / Zatwierdzono</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'PO4'!$E$2</c:f>
              <c:numCache>
                <c:formatCode>General</c:formatCode>
                <c:ptCount val="1"/>
                <c:pt idx="0">
                  <c:v>25255555.93</c:v>
                </c:pt>
              </c:numCache>
            </c:numRef>
          </c:val>
        </c:ser>
        <c:ser>
          <c:idx val="3"/>
          <c:order val="3"/>
          <c:tx>
            <c:strRef>
              <c:f>'PO4'!$F$1</c:f>
              <c:strCache>
                <c:ptCount val="1"/>
                <c:pt idx="0">
                  <c:v>Smluvně navázáno / Zakontraktowano</c:v>
                </c:pt>
              </c:strCache>
            </c:strRef>
          </c:tx>
          <c:spPr>
            <a:effectLst>
              <a:innerShdw blurRad="63500" dist="50800" dir="13500000">
                <a:prstClr val="black">
                  <a:alpha val="50000"/>
                </a:prstClr>
              </a:innerShdw>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'PO4'!$F$2</c:f>
              <c:numCache>
                <c:formatCode>#,##0.00</c:formatCode>
                <c:ptCount val="1"/>
                <c:pt idx="0">
                  <c:v>16027902.030000001</c:v>
                </c:pt>
              </c:numCache>
            </c:numRef>
          </c:val>
        </c:ser>
        <c:dLbls>
          <c:dLblPos val="outEnd"/>
          <c:showLegendKey val="0"/>
          <c:showVal val="1"/>
          <c:showCatName val="0"/>
          <c:showSerName val="0"/>
          <c:showPercent val="0"/>
          <c:showBubbleSize val="0"/>
        </c:dLbls>
        <c:gapWidth val="150"/>
        <c:axId val="157203528"/>
        <c:axId val="157203920"/>
      </c:barChart>
      <c:catAx>
        <c:axId val="157203528"/>
        <c:scaling>
          <c:orientation val="minMax"/>
        </c:scaling>
        <c:delete val="1"/>
        <c:axPos val="b"/>
        <c:majorTickMark val="out"/>
        <c:minorTickMark val="none"/>
        <c:tickLblPos val="nextTo"/>
        <c:crossAx val="157203920"/>
        <c:crosses val="autoZero"/>
        <c:auto val="1"/>
        <c:lblAlgn val="ctr"/>
        <c:lblOffset val="100"/>
        <c:noMultiLvlLbl val="0"/>
      </c:catAx>
      <c:valAx>
        <c:axId val="157203920"/>
        <c:scaling>
          <c:orientation val="minMax"/>
        </c:scaling>
        <c:delete val="0"/>
        <c:axPos val="l"/>
        <c:majorGridlines/>
        <c:numFmt formatCode="#,##0" sourceLinked="0"/>
        <c:majorTickMark val="out"/>
        <c:minorTickMark val="none"/>
        <c:tickLblPos val="nextTo"/>
        <c:crossAx val="157203528"/>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7A74E7F0-5254-42C9-AEE0-A73A6CD9F615}" type="datetimeFigureOut">
              <a:rPr lang="cs-CZ" smtClean="0"/>
              <a:t>4.12.2018</a:t>
            </a:fld>
            <a:endParaRPr lang="cs-CZ"/>
          </a:p>
        </p:txBody>
      </p:sp>
      <p:sp>
        <p:nvSpPr>
          <p:cNvPr id="4" name="Zástupný symbol pro zápatí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FCB4604D-E65F-48AE-9908-1607B3D3E82B}" type="slidenum">
              <a:rPr lang="cs-CZ" smtClean="0"/>
              <a:t>‹#›</a:t>
            </a:fld>
            <a:endParaRPr lang="cs-CZ"/>
          </a:p>
        </p:txBody>
      </p:sp>
    </p:spTree>
    <p:extLst>
      <p:ext uri="{BB962C8B-B14F-4D97-AF65-F5344CB8AC3E}">
        <p14:creationId xmlns:p14="http://schemas.microsoft.com/office/powerpoint/2010/main" val="3246733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14793755-2986-431C-8950-5D667DADAE22}" type="datetimeFigureOut">
              <a:rPr lang="cs-CZ" smtClean="0"/>
              <a:t>4.12.2018</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A6D1DCCE-12DA-48C1-94C6-39C361F4F0BE}" type="slidenum">
              <a:rPr lang="cs-CZ" smtClean="0"/>
              <a:t>‹#›</a:t>
            </a:fld>
            <a:endParaRPr lang="cs-CZ"/>
          </a:p>
        </p:txBody>
      </p:sp>
    </p:spTree>
    <p:extLst>
      <p:ext uri="{BB962C8B-B14F-4D97-AF65-F5344CB8AC3E}">
        <p14:creationId xmlns:p14="http://schemas.microsoft.com/office/powerpoint/2010/main" val="11692123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a:t>
            </a:fld>
            <a:endParaRPr lang="cs-CZ"/>
          </a:p>
        </p:txBody>
      </p:sp>
    </p:spTree>
    <p:extLst>
      <p:ext uri="{BB962C8B-B14F-4D97-AF65-F5344CB8AC3E}">
        <p14:creationId xmlns:p14="http://schemas.microsoft.com/office/powerpoint/2010/main" val="354843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16</a:t>
            </a:fld>
            <a:endParaRPr lang="cs-CZ"/>
          </a:p>
        </p:txBody>
      </p:sp>
    </p:spTree>
    <p:extLst>
      <p:ext uri="{BB962C8B-B14F-4D97-AF65-F5344CB8AC3E}">
        <p14:creationId xmlns:p14="http://schemas.microsoft.com/office/powerpoint/2010/main" val="37847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18</a:t>
            </a:fld>
            <a:endParaRPr lang="cs-CZ"/>
          </a:p>
        </p:txBody>
      </p:sp>
    </p:spTree>
    <p:extLst>
      <p:ext uri="{BB962C8B-B14F-4D97-AF65-F5344CB8AC3E}">
        <p14:creationId xmlns:p14="http://schemas.microsoft.com/office/powerpoint/2010/main" val="70688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19</a:t>
            </a:fld>
            <a:endParaRPr lang="cs-CZ"/>
          </a:p>
        </p:txBody>
      </p:sp>
    </p:spTree>
    <p:extLst>
      <p:ext uri="{BB962C8B-B14F-4D97-AF65-F5344CB8AC3E}">
        <p14:creationId xmlns:p14="http://schemas.microsoft.com/office/powerpoint/2010/main" val="348129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20</a:t>
            </a:fld>
            <a:endParaRPr lang="cs-CZ"/>
          </a:p>
        </p:txBody>
      </p:sp>
    </p:spTree>
    <p:extLst>
      <p:ext uri="{BB962C8B-B14F-4D97-AF65-F5344CB8AC3E}">
        <p14:creationId xmlns:p14="http://schemas.microsoft.com/office/powerpoint/2010/main" val="3125519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21</a:t>
            </a:fld>
            <a:endParaRPr lang="cs-CZ"/>
          </a:p>
        </p:txBody>
      </p:sp>
    </p:spTree>
    <p:extLst>
      <p:ext uri="{BB962C8B-B14F-4D97-AF65-F5344CB8AC3E}">
        <p14:creationId xmlns:p14="http://schemas.microsoft.com/office/powerpoint/2010/main" val="331326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22</a:t>
            </a:fld>
            <a:endParaRPr lang="cs-CZ"/>
          </a:p>
        </p:txBody>
      </p:sp>
    </p:spTree>
    <p:extLst>
      <p:ext uri="{BB962C8B-B14F-4D97-AF65-F5344CB8AC3E}">
        <p14:creationId xmlns:p14="http://schemas.microsoft.com/office/powerpoint/2010/main" val="415150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2</a:t>
            </a:fld>
            <a:endParaRPr lang="cs-CZ"/>
          </a:p>
        </p:txBody>
      </p:sp>
    </p:spTree>
    <p:extLst>
      <p:ext uri="{BB962C8B-B14F-4D97-AF65-F5344CB8AC3E}">
        <p14:creationId xmlns:p14="http://schemas.microsoft.com/office/powerpoint/2010/main" val="354843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3</a:t>
            </a:fld>
            <a:endParaRPr lang="cs-CZ"/>
          </a:p>
        </p:txBody>
      </p:sp>
    </p:spTree>
    <p:extLst>
      <p:ext uri="{BB962C8B-B14F-4D97-AF65-F5344CB8AC3E}">
        <p14:creationId xmlns:p14="http://schemas.microsoft.com/office/powerpoint/2010/main" val="354843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9</a:t>
            </a:fld>
            <a:endParaRPr lang="cs-CZ"/>
          </a:p>
        </p:txBody>
      </p:sp>
    </p:spTree>
    <p:extLst>
      <p:ext uri="{BB962C8B-B14F-4D97-AF65-F5344CB8AC3E}">
        <p14:creationId xmlns:p14="http://schemas.microsoft.com/office/powerpoint/2010/main" val="202695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10</a:t>
            </a:fld>
            <a:endParaRPr lang="cs-CZ"/>
          </a:p>
        </p:txBody>
      </p:sp>
    </p:spTree>
    <p:extLst>
      <p:ext uri="{BB962C8B-B14F-4D97-AF65-F5344CB8AC3E}">
        <p14:creationId xmlns:p14="http://schemas.microsoft.com/office/powerpoint/2010/main" val="49530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12</a:t>
            </a:fld>
            <a:endParaRPr lang="cs-CZ"/>
          </a:p>
        </p:txBody>
      </p:sp>
    </p:spTree>
    <p:extLst>
      <p:ext uri="{BB962C8B-B14F-4D97-AF65-F5344CB8AC3E}">
        <p14:creationId xmlns:p14="http://schemas.microsoft.com/office/powerpoint/2010/main" val="166907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13</a:t>
            </a:fld>
            <a:endParaRPr lang="cs-CZ"/>
          </a:p>
        </p:txBody>
      </p:sp>
    </p:spTree>
    <p:extLst>
      <p:ext uri="{BB962C8B-B14F-4D97-AF65-F5344CB8AC3E}">
        <p14:creationId xmlns:p14="http://schemas.microsoft.com/office/powerpoint/2010/main" val="63900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14</a:t>
            </a:fld>
            <a:endParaRPr lang="cs-CZ"/>
          </a:p>
        </p:txBody>
      </p:sp>
    </p:spTree>
    <p:extLst>
      <p:ext uri="{BB962C8B-B14F-4D97-AF65-F5344CB8AC3E}">
        <p14:creationId xmlns:p14="http://schemas.microsoft.com/office/powerpoint/2010/main" val="12713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6D1DCCE-12DA-48C1-94C6-39C361F4F0BE}" type="slidenum">
              <a:rPr lang="cs-CZ" smtClean="0"/>
              <a:t>15</a:t>
            </a:fld>
            <a:endParaRPr lang="cs-CZ"/>
          </a:p>
        </p:txBody>
      </p:sp>
    </p:spTree>
    <p:extLst>
      <p:ext uri="{BB962C8B-B14F-4D97-AF65-F5344CB8AC3E}">
        <p14:creationId xmlns:p14="http://schemas.microsoft.com/office/powerpoint/2010/main" val="250963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cs-CZ" smtClean="0"/>
              <a:t>Kliknutím lze upravit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7" name="Date Placeholder 6"/>
          <p:cNvSpPr>
            <a:spLocks noGrp="1"/>
          </p:cNvSpPr>
          <p:nvPr>
            <p:ph type="dt" sz="half" idx="10"/>
          </p:nvPr>
        </p:nvSpPr>
        <p:spPr/>
        <p:txBody>
          <a:bodyPr/>
          <a:lstStyle/>
          <a:p>
            <a:fld id="{75459FD5-CAFD-4C91-87A4-967B4ECD3BC1}" type="datetime1">
              <a:rPr lang="cs-CZ" smtClean="0"/>
              <a:t>4.12.2018</a:t>
            </a:fld>
            <a:endParaRPr lang="cs-CZ"/>
          </a:p>
        </p:txBody>
      </p:sp>
      <p:sp>
        <p:nvSpPr>
          <p:cNvPr id="8" name="Slide Number Placeholder 7"/>
          <p:cNvSpPr>
            <a:spLocks noGrp="1"/>
          </p:cNvSpPr>
          <p:nvPr>
            <p:ph type="sldNum" sz="quarter" idx="11"/>
          </p:nvPr>
        </p:nvSpPr>
        <p:spPr/>
        <p:txBody>
          <a:bodyPr/>
          <a:lstStyle/>
          <a:p>
            <a:fld id="{AE385FE7-624C-4736-9B0E-1EA4EE346A7E}" type="slidenum">
              <a:rPr lang="cs-CZ" smtClean="0"/>
              <a:t>‹#›</a:t>
            </a:fld>
            <a:endParaRPr lang="cs-CZ"/>
          </a:p>
        </p:txBody>
      </p:sp>
      <p:sp>
        <p:nvSpPr>
          <p:cNvPr id="9" name="Footer Placeholder 8"/>
          <p:cNvSpPr>
            <a:spLocks noGrp="1"/>
          </p:cNvSpPr>
          <p:nvPr>
            <p:ph type="ftr" sz="quarter" idx="12"/>
          </p:nvPr>
        </p:nvSpPr>
        <p:spPr/>
        <p:txBody>
          <a:bodyPr/>
          <a:lstStyle/>
          <a:p>
            <a:r>
              <a:rPr lang="pl-PL" smtClean="0"/>
              <a:t>Interreg V-A Česká republika – Polsko   Společný sekretariát, Jeremenkova 40b, Olomouc  www.cz-pl.eu    email: js.olomouc@crr.cz </a:t>
            </a: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B9EC197-77DF-452D-A29D-C516990C1B44}" type="datetime1">
              <a:rPr lang="cs-CZ" smtClean="0"/>
              <a:t>4.12.2018</a:t>
            </a:fld>
            <a:endParaRPr lang="cs-CZ"/>
          </a:p>
        </p:txBody>
      </p:sp>
      <p:sp>
        <p:nvSpPr>
          <p:cNvPr id="5" name="Footer Placeholder 4"/>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6" name="Slide Number Placeholder 5"/>
          <p:cNvSpPr>
            <a:spLocks noGrp="1"/>
          </p:cNvSpPr>
          <p:nvPr>
            <p:ph type="sldNum" sz="quarter" idx="12"/>
          </p:nvPr>
        </p:nvSpPr>
        <p:spPr/>
        <p:txBody>
          <a:bodyPr/>
          <a:lstStyle/>
          <a:p>
            <a:fld id="{AE385FE7-624C-4736-9B0E-1EA4EE346A7E}"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B8FB35A7-484A-4746-8293-8D7428355A3F}" type="datetime1">
              <a:rPr lang="cs-CZ" smtClean="0"/>
              <a:t>4.12.2018</a:t>
            </a:fld>
            <a:endParaRPr lang="cs-CZ"/>
          </a:p>
        </p:txBody>
      </p:sp>
      <p:sp>
        <p:nvSpPr>
          <p:cNvPr id="5" name="Footer Placeholder 4"/>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6" name="Slide Number Placeholder 5"/>
          <p:cNvSpPr>
            <a:spLocks noGrp="1"/>
          </p:cNvSpPr>
          <p:nvPr>
            <p:ph type="sldNum" sz="quarter" idx="12"/>
          </p:nvPr>
        </p:nvSpPr>
        <p:spPr/>
        <p:txBody>
          <a:bodyPr/>
          <a:lstStyle/>
          <a:p>
            <a:fld id="{AE385FE7-624C-4736-9B0E-1EA4EE346A7E}"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10"/>
          </p:nvPr>
        </p:nvSpPr>
        <p:spPr/>
        <p:txBody>
          <a:bodyPr/>
          <a:lstStyle/>
          <a:p>
            <a:fld id="{C0688072-965B-45F9-A6A6-8212FA7941D3}" type="datetime1">
              <a:rPr lang="cs-CZ" smtClean="0"/>
              <a:t>4.12.2018</a:t>
            </a:fld>
            <a:endParaRPr lang="cs-CZ"/>
          </a:p>
        </p:txBody>
      </p:sp>
      <p:sp>
        <p:nvSpPr>
          <p:cNvPr id="5" name="Footer Placeholder 4"/>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6" name="Slide Number Placeholder 5"/>
          <p:cNvSpPr>
            <a:spLocks noGrp="1"/>
          </p:cNvSpPr>
          <p:nvPr>
            <p:ph type="sldNum" sz="quarter" idx="12"/>
          </p:nvPr>
        </p:nvSpPr>
        <p:spPr/>
        <p:txBody>
          <a:bodyPr/>
          <a:lstStyle/>
          <a:p>
            <a:fld id="{AE385FE7-624C-4736-9B0E-1EA4EE346A7E}"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cs-CZ" smtClean="0"/>
              <a:t>Kliknutím lze upravit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B6BD45E-14E1-4BD8-ABED-285126D84F97}" type="datetime1">
              <a:rPr lang="cs-CZ" smtClean="0"/>
              <a:t>4.12.2018</a:t>
            </a:fld>
            <a:endParaRPr lang="cs-CZ"/>
          </a:p>
        </p:txBody>
      </p:sp>
      <p:sp>
        <p:nvSpPr>
          <p:cNvPr id="5" name="Footer Placeholder 4"/>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6" name="Slide Number Placeholder 5"/>
          <p:cNvSpPr>
            <a:spLocks noGrp="1"/>
          </p:cNvSpPr>
          <p:nvPr>
            <p:ph type="sldNum" sz="quarter" idx="12"/>
          </p:nvPr>
        </p:nvSpPr>
        <p:spPr/>
        <p:txBody>
          <a:bodyPr/>
          <a:lstStyle/>
          <a:p>
            <a:fld id="{AE385FE7-624C-4736-9B0E-1EA4EE346A7E}" type="slidenum">
              <a:rPr lang="cs-CZ" smtClean="0"/>
              <a:t>‹#›</a:t>
            </a:fld>
            <a:endParaRPr lang="cs-CZ"/>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5" name="Date Placeholder 4"/>
          <p:cNvSpPr>
            <a:spLocks noGrp="1"/>
          </p:cNvSpPr>
          <p:nvPr>
            <p:ph type="dt" sz="half" idx="10"/>
          </p:nvPr>
        </p:nvSpPr>
        <p:spPr/>
        <p:txBody>
          <a:bodyPr/>
          <a:lstStyle/>
          <a:p>
            <a:fld id="{CD16DA39-AABE-41FC-8D6F-D97005902F82}" type="datetime1">
              <a:rPr lang="cs-CZ" smtClean="0"/>
              <a:t>4.12.2018</a:t>
            </a:fld>
            <a:endParaRPr lang="cs-CZ"/>
          </a:p>
        </p:txBody>
      </p:sp>
      <p:sp>
        <p:nvSpPr>
          <p:cNvPr id="6" name="Footer Placeholder 5"/>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7" name="Slide Number Placeholder 6"/>
          <p:cNvSpPr>
            <a:spLocks noGrp="1"/>
          </p:cNvSpPr>
          <p:nvPr>
            <p:ph type="sldNum" sz="quarter" idx="12"/>
          </p:nvPr>
        </p:nvSpPr>
        <p:spPr/>
        <p:txBody>
          <a:bodyPr/>
          <a:lstStyle/>
          <a:p>
            <a:fld id="{AE385FE7-624C-4736-9B0E-1EA4EE346A7E}" type="slidenum">
              <a:rPr lang="cs-CZ" smtClean="0"/>
              <a:t>‹#›</a:t>
            </a:fld>
            <a:endParaRPr lang="cs-CZ"/>
          </a:p>
        </p:txBody>
      </p:sp>
      <p:sp>
        <p:nvSpPr>
          <p:cNvPr id="9" name="Content Placeholder 8"/>
          <p:cNvSpPr>
            <a:spLocks noGrp="1"/>
          </p:cNvSpPr>
          <p:nvPr>
            <p:ph sz="quarter" idx="13"/>
          </p:nvPr>
        </p:nvSpPr>
        <p:spPr>
          <a:xfrm>
            <a:off x="365760" y="1600200"/>
            <a:ext cx="4041648" cy="45262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D1222CDD-74B6-4AA0-8102-61E30962DC3C}" type="datetime1">
              <a:rPr lang="cs-CZ" smtClean="0"/>
              <a:t>4.12.2018</a:t>
            </a:fld>
            <a:endParaRPr lang="cs-CZ"/>
          </a:p>
        </p:txBody>
      </p:sp>
      <p:sp>
        <p:nvSpPr>
          <p:cNvPr id="8" name="Footer Placeholder 7"/>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9" name="Slide Number Placeholder 8"/>
          <p:cNvSpPr>
            <a:spLocks noGrp="1"/>
          </p:cNvSpPr>
          <p:nvPr>
            <p:ph type="sldNum" sz="quarter" idx="12"/>
          </p:nvPr>
        </p:nvSpPr>
        <p:spPr/>
        <p:txBody>
          <a:bodyPr/>
          <a:lstStyle/>
          <a:p>
            <a:fld id="{AE385FE7-624C-4736-9B0E-1EA4EE346A7E}" type="slidenum">
              <a:rPr lang="cs-CZ" smtClean="0"/>
              <a:t>‹#›</a:t>
            </a:fld>
            <a:endParaRPr lang="cs-CZ"/>
          </a:p>
        </p:txBody>
      </p:sp>
      <p:sp>
        <p:nvSpPr>
          <p:cNvPr id="11" name="Content Placeholder 10"/>
          <p:cNvSpPr>
            <a:spLocks noGrp="1"/>
          </p:cNvSpPr>
          <p:nvPr>
            <p:ph sz="quarter" idx="13"/>
          </p:nvPr>
        </p:nvSpPr>
        <p:spPr>
          <a:xfrm>
            <a:off x="457200" y="2212848"/>
            <a:ext cx="4041648" cy="391363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6ADB4639-1AE7-409A-956D-B1617291F1F7}" type="datetime1">
              <a:rPr lang="cs-CZ" smtClean="0"/>
              <a:t>4.12.2018</a:t>
            </a:fld>
            <a:endParaRPr lang="cs-CZ"/>
          </a:p>
        </p:txBody>
      </p:sp>
      <p:sp>
        <p:nvSpPr>
          <p:cNvPr id="4" name="Footer Placeholder 3"/>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5" name="Slide Number Placeholder 4"/>
          <p:cNvSpPr>
            <a:spLocks noGrp="1"/>
          </p:cNvSpPr>
          <p:nvPr>
            <p:ph type="sldNum" sz="quarter" idx="12"/>
          </p:nvPr>
        </p:nvSpPr>
        <p:spPr/>
        <p:txBody>
          <a:bodyPr/>
          <a:lstStyle/>
          <a:p>
            <a:fld id="{AE385FE7-624C-4736-9B0E-1EA4EE346A7E}"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0CDC6-FE13-4A3A-80B2-7CE9795CE676}" type="datetime1">
              <a:rPr lang="cs-CZ" smtClean="0"/>
              <a:t>4.12.2018</a:t>
            </a:fld>
            <a:endParaRPr lang="cs-CZ"/>
          </a:p>
        </p:txBody>
      </p:sp>
      <p:sp>
        <p:nvSpPr>
          <p:cNvPr id="3" name="Footer Placeholder 2"/>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4" name="Slide Number Placeholder 3"/>
          <p:cNvSpPr>
            <a:spLocks noGrp="1"/>
          </p:cNvSpPr>
          <p:nvPr>
            <p:ph type="sldNum" sz="quarter" idx="12"/>
          </p:nvPr>
        </p:nvSpPr>
        <p:spPr/>
        <p:txBody>
          <a:bodyPr/>
          <a:lstStyle/>
          <a:p>
            <a:fld id="{AE385FE7-624C-4736-9B0E-1EA4EE346A7E}"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cs-CZ" smtClean="0"/>
              <a:t>Kliknutím lze upravit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6957A81-A58D-4F3D-BDC4-B1D4B55F5132}" type="datetime1">
              <a:rPr lang="cs-CZ" smtClean="0"/>
              <a:t>4.12.2018</a:t>
            </a:fld>
            <a:endParaRPr lang="cs-CZ"/>
          </a:p>
        </p:txBody>
      </p:sp>
      <p:sp>
        <p:nvSpPr>
          <p:cNvPr id="6" name="Footer Placeholder 5"/>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7" name="Slide Number Placeholder 6"/>
          <p:cNvSpPr>
            <a:spLocks noGrp="1"/>
          </p:cNvSpPr>
          <p:nvPr>
            <p:ph type="sldNum" sz="quarter" idx="12"/>
          </p:nvPr>
        </p:nvSpPr>
        <p:spPr/>
        <p:txBody>
          <a:bodyPr/>
          <a:lstStyle/>
          <a:p>
            <a:fld id="{AE385FE7-624C-4736-9B0E-1EA4EE346A7E}"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cs-CZ" smtClean="0"/>
              <a:t>Kliknutím lze upravit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FF00CAD-A57F-4AD6-B138-AFEF98ECAE3D}" type="datetime1">
              <a:rPr lang="cs-CZ" smtClean="0"/>
              <a:t>4.12.2018</a:t>
            </a:fld>
            <a:endParaRPr lang="cs-CZ"/>
          </a:p>
        </p:txBody>
      </p:sp>
      <p:sp>
        <p:nvSpPr>
          <p:cNvPr id="6" name="Footer Placeholder 5"/>
          <p:cNvSpPr>
            <a:spLocks noGrp="1"/>
          </p:cNvSpPr>
          <p:nvPr>
            <p:ph type="ftr" sz="quarter" idx="11"/>
          </p:nvPr>
        </p:nvSpPr>
        <p:spPr/>
        <p:txBody>
          <a:bodyPr/>
          <a:lstStyle/>
          <a:p>
            <a:r>
              <a:rPr lang="pl-PL" smtClean="0"/>
              <a:t>Interreg V-A Česká republika – Polsko   Společný sekretariát, Jeremenkova 40b, Olomouc  www.cz-pl.eu    email: js.olomouc@crr.cz </a:t>
            </a:r>
            <a:endParaRPr lang="cs-CZ"/>
          </a:p>
        </p:txBody>
      </p:sp>
      <p:sp>
        <p:nvSpPr>
          <p:cNvPr id="7" name="Slide Number Placeholder 6"/>
          <p:cNvSpPr>
            <a:spLocks noGrp="1"/>
          </p:cNvSpPr>
          <p:nvPr>
            <p:ph type="sldNum" sz="quarter" idx="12"/>
          </p:nvPr>
        </p:nvSpPr>
        <p:spPr/>
        <p:txBody>
          <a:bodyPr/>
          <a:lstStyle/>
          <a:p>
            <a:fld id="{AE385FE7-624C-4736-9B0E-1EA4EE346A7E}"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8F6A517-C700-400F-BC6B-BA1ADE20869C}" type="datetime1">
              <a:rPr lang="cs-CZ" smtClean="0"/>
              <a:t>4.12.2018</a:t>
            </a:fld>
            <a:endParaRPr lang="cs-CZ"/>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pl-PL" smtClean="0"/>
              <a:t>Interreg V-A Česká republika – Polsko   Společný sekretariát, Jeremenkova 40b, Olomouc  www.cz-pl.eu    email: js.olomouc@crr.cz </a:t>
            </a:r>
            <a:endParaRPr lang="cs-CZ"/>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E385FE7-624C-4736-9B0E-1EA4EE346A7E}" type="slidenum">
              <a:rPr lang="cs-CZ" smtClean="0"/>
              <a:t>‹#›</a:t>
            </a:fld>
            <a:endParaRPr lang="cs-CZ"/>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2"/>
          </p:nvPr>
        </p:nvSpPr>
        <p:spPr>
          <a:xfrm>
            <a:off x="251520" y="6021288"/>
            <a:ext cx="8568951" cy="504057"/>
          </a:xfrm>
        </p:spPr>
        <p:txBody>
          <a:bodyPr/>
          <a:lstStyle/>
          <a:p>
            <a:r>
              <a:rPr lang="pl-PL" dirty="0" smtClean="0"/>
              <a:t>Interreg V-A Česká republika – Polsko			Společný sekretariát, </a:t>
            </a:r>
            <a:r>
              <a:rPr lang="pl-PL" dirty="0" err="1" smtClean="0"/>
              <a:t>Hálkova</a:t>
            </a:r>
            <a:r>
              <a:rPr lang="pl-PL" dirty="0" smtClean="0"/>
              <a:t> 171/2, Olomouc </a:t>
            </a:r>
          </a:p>
          <a:p>
            <a:r>
              <a:rPr lang="pl-PL" b="1" dirty="0" smtClean="0"/>
              <a:t>www.cz-pl.eu</a:t>
            </a:r>
            <a:r>
              <a:rPr lang="pl-PL" dirty="0"/>
              <a:t>	</a:t>
            </a:r>
            <a:r>
              <a:rPr lang="pl-PL" dirty="0" smtClean="0"/>
              <a:t>			email: js.olomouc@crr.cz</a:t>
            </a:r>
            <a:endParaRPr lang="cs-CZ" dirty="0"/>
          </a:p>
          <a:p>
            <a:endParaRPr lang="pl-PL" dirty="0" smtClean="0"/>
          </a:p>
        </p:txBody>
      </p:sp>
      <p:sp>
        <p:nvSpPr>
          <p:cNvPr id="5" name="Tytuł 4"/>
          <p:cNvSpPr>
            <a:spLocks noGrp="1"/>
          </p:cNvSpPr>
          <p:nvPr>
            <p:ph type="ctrTitle"/>
          </p:nvPr>
        </p:nvSpPr>
        <p:spPr>
          <a:xfrm>
            <a:off x="24375" y="1196752"/>
            <a:ext cx="9144000" cy="3672408"/>
          </a:xfrm>
        </p:spPr>
        <p:txBody>
          <a:bodyPr/>
          <a:lstStyle/>
          <a:p>
            <a:pPr>
              <a:spcBef>
                <a:spcPts val="3000"/>
              </a:spcBef>
              <a:spcAft>
                <a:spcPts val="600"/>
              </a:spcAft>
            </a:pPr>
            <a:r>
              <a:rPr lang="pl-PL" altLang="pl-PL" sz="1600" dirty="0" smtClean="0">
                <a:effectLst/>
              </a:rPr>
              <a:t/>
            </a:r>
            <a:br>
              <a:rPr lang="pl-PL" altLang="pl-PL" sz="1600" dirty="0" smtClean="0">
                <a:effectLst/>
              </a:rPr>
            </a:br>
            <a:r>
              <a:rPr lang="cs-CZ" altLang="pl-PL" sz="2800" b="1" dirty="0" err="1">
                <a:solidFill>
                  <a:srgbClr val="002060"/>
                </a:solidFill>
                <a:ea typeface="+mn-ea"/>
                <a:cs typeface="+mn-cs"/>
              </a:rPr>
              <a:t>INTERREG</a:t>
            </a:r>
            <a:r>
              <a:rPr lang="cs-CZ" altLang="pl-PL" sz="2800" b="1" dirty="0">
                <a:solidFill>
                  <a:srgbClr val="002060"/>
                </a:solidFill>
                <a:ea typeface="+mn-ea"/>
                <a:cs typeface="+mn-cs"/>
              </a:rPr>
              <a:t> V-A </a:t>
            </a:r>
            <a:br>
              <a:rPr lang="cs-CZ" altLang="pl-PL" sz="2800" b="1" dirty="0">
                <a:solidFill>
                  <a:srgbClr val="002060"/>
                </a:solidFill>
                <a:ea typeface="+mn-ea"/>
                <a:cs typeface="+mn-cs"/>
              </a:rPr>
            </a:br>
            <a:r>
              <a:rPr lang="cs-CZ" altLang="pl-PL" sz="2800" b="1" dirty="0">
                <a:solidFill>
                  <a:srgbClr val="002060"/>
                </a:solidFill>
                <a:ea typeface="+mn-ea"/>
                <a:cs typeface="+mn-cs"/>
              </a:rPr>
              <a:t>REPUBLIKA C</a:t>
            </a:r>
            <a:r>
              <a:rPr lang="pl-PL" altLang="pl-PL" sz="2800" b="1" dirty="0">
                <a:solidFill>
                  <a:srgbClr val="002060"/>
                </a:solidFill>
                <a:ea typeface="+mn-ea"/>
                <a:cs typeface="+mn-cs"/>
              </a:rPr>
              <a:t>ZESKA-POLSKA</a:t>
            </a:r>
            <a:r>
              <a:rPr lang="pl-PL" altLang="pl-PL" sz="1600" b="1" dirty="0" smtClean="0">
                <a:effectLst>
                  <a:outerShdw blurRad="38100" dist="38100" dir="2700000" algn="tl" rotWithShape="0">
                    <a:srgbClr val="000000">
                      <a:alpha val="43137"/>
                    </a:srgbClr>
                  </a:outerShdw>
                </a:effectLst>
              </a:rPr>
              <a:t/>
            </a:r>
            <a:br>
              <a:rPr lang="pl-PL" altLang="pl-PL" sz="1600" b="1" dirty="0" smtClean="0">
                <a:effectLst>
                  <a:outerShdw blurRad="38100" dist="38100" dir="2700000" algn="tl" rotWithShape="0">
                    <a:srgbClr val="000000">
                      <a:alpha val="43137"/>
                    </a:srgbClr>
                  </a:outerShdw>
                </a:effectLst>
              </a:rPr>
            </a:br>
            <a:r>
              <a:rPr lang="pl-PL" altLang="pl-PL" sz="1600" b="1" dirty="0" smtClean="0">
                <a:effectLst>
                  <a:outerShdw blurRad="38100" dist="38100" dir="2700000" algn="tl" rotWithShape="0">
                    <a:srgbClr val="000000">
                      <a:alpha val="43137"/>
                    </a:srgbClr>
                  </a:outerShdw>
                </a:effectLst>
              </a:rPr>
              <a:t/>
            </a:r>
            <a:br>
              <a:rPr lang="pl-PL" altLang="pl-PL" sz="1600" b="1" dirty="0" smtClean="0">
                <a:effectLst>
                  <a:outerShdw blurRad="38100" dist="38100" dir="2700000" algn="tl" rotWithShape="0">
                    <a:srgbClr val="000000">
                      <a:alpha val="43137"/>
                    </a:srgbClr>
                  </a:outerShdw>
                </a:effectLst>
              </a:rPr>
            </a:br>
            <a:r>
              <a:rPr lang="pl-PL" altLang="pl-PL" sz="1600" b="1" dirty="0" smtClean="0">
                <a:effectLst>
                  <a:outerShdw blurRad="38100" dist="38100" dir="2700000" algn="tl">
                    <a:srgbClr val="000000">
                      <a:alpha val="43137"/>
                    </a:srgbClr>
                  </a:outerShdw>
                </a:effectLst>
              </a:rPr>
              <a:t/>
            </a:r>
            <a:br>
              <a:rPr lang="pl-PL" altLang="pl-PL" sz="1600" b="1" dirty="0" smtClean="0">
                <a:effectLst>
                  <a:outerShdw blurRad="38100" dist="38100" dir="2700000" algn="tl">
                    <a:srgbClr val="000000">
                      <a:alpha val="43137"/>
                    </a:srgbClr>
                  </a:outerShdw>
                </a:effectLst>
              </a:rPr>
            </a:br>
            <a:r>
              <a:rPr lang="pl-PL" altLang="pl-PL" sz="1600" b="1" dirty="0" smtClean="0">
                <a:effectLst>
                  <a:outerShdw blurRad="38100" dist="38100" dir="2700000" algn="tl">
                    <a:srgbClr val="000000">
                      <a:alpha val="43137"/>
                    </a:srgbClr>
                  </a:outerShdw>
                </a:effectLst>
              </a:rPr>
              <a:t/>
            </a:r>
            <a:br>
              <a:rPr lang="pl-PL" altLang="pl-PL" sz="1600" b="1" dirty="0" smtClean="0">
                <a:effectLst>
                  <a:outerShdw blurRad="38100" dist="38100" dir="2700000" algn="tl">
                    <a:srgbClr val="000000">
                      <a:alpha val="43137"/>
                    </a:srgbClr>
                  </a:outerShdw>
                </a:effectLst>
              </a:rPr>
            </a:br>
            <a:r>
              <a:rPr lang="pl-PL" altLang="pl-PL" sz="2800" b="1" dirty="0">
                <a:solidFill>
                  <a:srgbClr val="002060"/>
                </a:solidFill>
                <a:ea typeface="+mn-ea"/>
                <a:cs typeface="+mn-cs"/>
              </a:rPr>
              <a:t/>
            </a:r>
            <a:br>
              <a:rPr lang="pl-PL" altLang="pl-PL" sz="2800" b="1" dirty="0">
                <a:solidFill>
                  <a:srgbClr val="002060"/>
                </a:solidFill>
                <a:ea typeface="+mn-ea"/>
                <a:cs typeface="+mn-cs"/>
              </a:rPr>
            </a:br>
            <a:r>
              <a:rPr lang="pl-PL" altLang="pl-PL" sz="2800" b="1" dirty="0" smtClean="0">
                <a:solidFill>
                  <a:srgbClr val="002060"/>
                </a:solidFill>
                <a:ea typeface="+mn-ea"/>
                <a:cs typeface="+mn-cs"/>
              </a:rPr>
              <a:t>Konferencja </a:t>
            </a:r>
            <a:br>
              <a:rPr lang="pl-PL" altLang="pl-PL" sz="2800" b="1" dirty="0" smtClean="0">
                <a:solidFill>
                  <a:srgbClr val="002060"/>
                </a:solidFill>
                <a:ea typeface="+mn-ea"/>
                <a:cs typeface="+mn-cs"/>
              </a:rPr>
            </a:br>
            <a:r>
              <a:rPr lang="pl-PL" altLang="pl-PL" sz="2800" b="1" dirty="0" smtClean="0">
                <a:solidFill>
                  <a:srgbClr val="002060"/>
                </a:solidFill>
                <a:ea typeface="+mn-ea"/>
                <a:cs typeface="+mn-cs"/>
              </a:rPr>
              <a:t>CZY WSPÓŁPRACA SIĘ OPŁACA?</a:t>
            </a:r>
            <a:endParaRPr lang="pl-PL" sz="2800" b="1" dirty="0">
              <a:solidFill>
                <a:srgbClr val="002060"/>
              </a:solidFill>
              <a:ea typeface="+mn-ea"/>
              <a:cs typeface="+mn-cs"/>
            </a:endParaRPr>
          </a:p>
        </p:txBody>
      </p:sp>
    </p:spTree>
    <p:extLst>
      <p:ext uri="{BB962C8B-B14F-4D97-AF65-F5344CB8AC3E}">
        <p14:creationId xmlns:p14="http://schemas.microsoft.com/office/powerpoint/2010/main" val="1246481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err="1"/>
              <a:t>Interreg</a:t>
            </a:r>
            <a:r>
              <a:rPr lang="pl-PL" dirty="0"/>
              <a:t> V-A </a:t>
            </a:r>
            <a:r>
              <a:rPr lang="pl-PL" dirty="0" err="1"/>
              <a:t>Česká</a:t>
            </a:r>
            <a:r>
              <a:rPr lang="pl-PL" dirty="0"/>
              <a:t> republika – Polsko   		   </a:t>
            </a:r>
            <a:r>
              <a:rPr lang="pl-PL" dirty="0" err="1"/>
              <a:t>Společný</a:t>
            </a:r>
            <a:r>
              <a:rPr lang="pl-PL" dirty="0"/>
              <a:t> </a:t>
            </a:r>
            <a:r>
              <a:rPr lang="pl-PL" dirty="0" err="1"/>
              <a:t>sekretariát</a:t>
            </a:r>
            <a:r>
              <a:rPr lang="pl-PL" dirty="0"/>
              <a:t>, </a:t>
            </a:r>
            <a:r>
              <a:rPr lang="pl-PL" dirty="0" err="1"/>
              <a:t>Hálkova</a:t>
            </a:r>
            <a:r>
              <a:rPr lang="pl-PL" dirty="0"/>
              <a:t> 2, Olomouc  </a:t>
            </a:r>
            <a:r>
              <a:rPr lang="pl-PL" b="1" dirty="0"/>
              <a:t>www.cz-pl.eu    				   </a:t>
            </a:r>
            <a:r>
              <a:rPr lang="pl-PL" dirty="0"/>
              <a:t>email: js.olomouc@crr.cz </a:t>
            </a:r>
          </a:p>
        </p:txBody>
      </p:sp>
      <p:sp>
        <p:nvSpPr>
          <p:cNvPr id="5" name="Tytuł 4"/>
          <p:cNvSpPr>
            <a:spLocks noGrp="1"/>
          </p:cNvSpPr>
          <p:nvPr>
            <p:ph type="title" idx="4294967295"/>
          </p:nvPr>
        </p:nvSpPr>
        <p:spPr>
          <a:xfrm>
            <a:off x="0" y="548680"/>
            <a:ext cx="8229600" cy="1008112"/>
          </a:xfrm>
        </p:spPr>
        <p:txBody>
          <a:bodyPr/>
          <a:lstStyle/>
          <a:p>
            <a:pPr>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3200" b="1" dirty="0" smtClean="0"/>
              <a:t>      </a:t>
            </a:r>
            <a:endParaRPr lang="pl-PL" sz="3000" u="sng" dirty="0">
              <a:effectLst>
                <a:outerShdw blurRad="38100" dist="38100" dir="2700000" algn="tl">
                  <a:srgbClr val="000000">
                    <a:alpha val="43137"/>
                  </a:srgbClr>
                </a:outerShdw>
              </a:effectLst>
            </a:endParaRPr>
          </a:p>
        </p:txBody>
      </p:sp>
      <p:sp>
        <p:nvSpPr>
          <p:cNvPr id="12" name="Zástupný symbol pro obsah 11"/>
          <p:cNvSpPr>
            <a:spLocks noGrp="1"/>
          </p:cNvSpPr>
          <p:nvPr>
            <p:ph idx="4294967295"/>
          </p:nvPr>
        </p:nvSpPr>
        <p:spPr>
          <a:xfrm>
            <a:off x="287523" y="1801225"/>
            <a:ext cx="8568952" cy="3987824"/>
          </a:xfrm>
        </p:spPr>
        <p:txBody>
          <a:bodyPr>
            <a:normAutofit fontScale="92500" lnSpcReduction="10000"/>
          </a:bodyPr>
          <a:lstStyle/>
          <a:p>
            <a:pPr>
              <a:spcBef>
                <a:spcPts val="1200"/>
              </a:spcBef>
            </a:pPr>
            <a:r>
              <a:rPr lang="pl-PL" sz="1600" b="1" dirty="0" smtClean="0">
                <a:solidFill>
                  <a:schemeClr val="tx2"/>
                </a:solidFill>
                <a:latin typeface="+mn-lt"/>
              </a:rPr>
              <a:t>Projekty flagowe</a:t>
            </a:r>
          </a:p>
          <a:p>
            <a:pPr>
              <a:spcBef>
                <a:spcPts val="1200"/>
              </a:spcBef>
            </a:pPr>
            <a:r>
              <a:rPr lang="cs-CZ" sz="1600" dirty="0">
                <a:solidFill>
                  <a:schemeClr val="tx2"/>
                </a:solidFill>
                <a:latin typeface="+mn-lt"/>
              </a:rPr>
              <a:t>CZ.11.4.120/0.0/0.0/15_001/0000004</a:t>
            </a:r>
            <a:r>
              <a:rPr lang="pl-PL" sz="1600" dirty="0" smtClean="0">
                <a:solidFill>
                  <a:schemeClr val="tx2"/>
                </a:solidFill>
                <a:latin typeface="+mn-lt"/>
              </a:rPr>
              <a:t> </a:t>
            </a:r>
          </a:p>
          <a:p>
            <a:pPr>
              <a:spcBef>
                <a:spcPts val="1200"/>
              </a:spcBef>
            </a:pPr>
            <a:r>
              <a:rPr lang="cs-CZ" sz="1600" dirty="0">
                <a:solidFill>
                  <a:schemeClr val="tx2"/>
                </a:solidFill>
                <a:latin typeface="+mn-lt"/>
                <a:ea typeface="+mj-ea"/>
                <a:cs typeface="+mj-cs"/>
              </a:rPr>
              <a:t>PW </a:t>
            </a:r>
            <a:r>
              <a:rPr lang="cs-CZ" sz="1600" dirty="0" smtClean="0">
                <a:solidFill>
                  <a:schemeClr val="tx2"/>
                </a:solidFill>
                <a:latin typeface="+mn-lt"/>
                <a:ea typeface="+mj-ea"/>
                <a:cs typeface="+mj-cs"/>
              </a:rPr>
              <a:t>– </a:t>
            </a:r>
            <a:r>
              <a:rPr lang="pl-PL" sz="1600" dirty="0">
                <a:solidFill>
                  <a:schemeClr val="tx2"/>
                </a:solidFill>
                <a:latin typeface="+mn-lt"/>
                <a:ea typeface="+mj-ea"/>
                <a:cs typeface="+mj-cs"/>
              </a:rPr>
              <a:t>Komenda Wojewódzka Policji we </a:t>
            </a:r>
            <a:r>
              <a:rPr lang="pl-PL" sz="1600" dirty="0" smtClean="0">
                <a:solidFill>
                  <a:schemeClr val="tx2"/>
                </a:solidFill>
                <a:latin typeface="+mn-lt"/>
                <a:ea typeface="+mj-ea"/>
                <a:cs typeface="+mj-cs"/>
              </a:rPr>
              <a:t>Wrocławiu (PL)</a:t>
            </a:r>
            <a:endParaRPr lang="cs-CZ" sz="1600" dirty="0">
              <a:solidFill>
                <a:schemeClr val="tx2"/>
              </a:solidFill>
              <a:latin typeface="+mn-lt"/>
              <a:ea typeface="+mj-ea"/>
              <a:cs typeface="+mj-cs"/>
            </a:endParaRPr>
          </a:p>
          <a:p>
            <a:pPr>
              <a:spcBef>
                <a:spcPts val="1200"/>
              </a:spcBef>
            </a:pPr>
            <a:r>
              <a:rPr lang="cs-CZ" sz="1600" dirty="0" err="1" smtClean="0">
                <a:solidFill>
                  <a:schemeClr val="tx2"/>
                </a:solidFill>
                <a:latin typeface="+mn-lt"/>
                <a:ea typeface="+mj-ea"/>
                <a:cs typeface="+mj-cs"/>
              </a:rPr>
              <a:t>Partnerzy</a:t>
            </a:r>
            <a:r>
              <a:rPr lang="cs-CZ" sz="1600" dirty="0" smtClean="0">
                <a:solidFill>
                  <a:schemeClr val="tx2"/>
                </a:solidFill>
                <a:latin typeface="+mn-lt"/>
                <a:ea typeface="+mj-ea"/>
                <a:cs typeface="+mj-cs"/>
              </a:rPr>
              <a:t> – </a:t>
            </a:r>
            <a:r>
              <a:rPr lang="pl-PL" sz="1600" dirty="0">
                <a:solidFill>
                  <a:schemeClr val="tx2"/>
                </a:solidFill>
                <a:latin typeface="+mn-lt"/>
                <a:ea typeface="+mj-ea"/>
                <a:cs typeface="+mj-cs"/>
              </a:rPr>
              <a:t>Komenda Wojewódzka Policji w Katowicach (PL</a:t>
            </a:r>
            <a:r>
              <a:rPr lang="pl-PL" sz="1500" dirty="0">
                <a:solidFill>
                  <a:schemeClr val="tx2"/>
                </a:solidFill>
                <a:latin typeface="+mn-lt"/>
                <a:ea typeface="+mj-ea"/>
                <a:cs typeface="+mj-cs"/>
              </a:rPr>
              <a:t>), Komenda Wojewódzka Policji w Opolu (PL), </a:t>
            </a:r>
            <a:r>
              <a:rPr lang="cs-CZ" sz="1500" dirty="0">
                <a:solidFill>
                  <a:schemeClr val="tx2"/>
                </a:solidFill>
                <a:latin typeface="+mn-lt"/>
                <a:ea typeface="+mj-ea"/>
                <a:cs typeface="+mj-cs"/>
              </a:rPr>
              <a:t>Krajské </a:t>
            </a:r>
            <a:r>
              <a:rPr lang="cs-CZ" sz="1600" dirty="0">
                <a:solidFill>
                  <a:schemeClr val="tx2"/>
                </a:solidFill>
                <a:latin typeface="+mn-lt"/>
                <a:ea typeface="+mj-ea"/>
                <a:cs typeface="+mj-cs"/>
              </a:rPr>
              <a:t>ředitelství policie Moravskoslezského kraje (CZ</a:t>
            </a:r>
            <a:r>
              <a:rPr lang="cs-CZ" sz="1600" dirty="0" smtClean="0">
                <a:solidFill>
                  <a:schemeClr val="tx2"/>
                </a:solidFill>
                <a:latin typeface="+mn-lt"/>
                <a:ea typeface="+mj-ea"/>
                <a:cs typeface="+mj-cs"/>
              </a:rPr>
              <a:t>), </a:t>
            </a:r>
            <a:r>
              <a:rPr lang="cs-CZ" sz="1600" dirty="0">
                <a:solidFill>
                  <a:schemeClr val="tx2"/>
                </a:solidFill>
                <a:latin typeface="+mn-lt"/>
                <a:ea typeface="+mj-ea"/>
                <a:cs typeface="+mj-cs"/>
              </a:rPr>
              <a:t>Krajské ředitelství policie Libereckého </a:t>
            </a:r>
            <a:r>
              <a:rPr lang="cs-CZ" sz="1600" dirty="0" smtClean="0">
                <a:solidFill>
                  <a:schemeClr val="tx2"/>
                </a:solidFill>
                <a:latin typeface="+mn-lt"/>
                <a:ea typeface="+mj-ea"/>
                <a:cs typeface="+mj-cs"/>
              </a:rPr>
              <a:t>kraje (CZ), </a:t>
            </a:r>
            <a:r>
              <a:rPr lang="cs-CZ" sz="1500" dirty="0">
                <a:solidFill>
                  <a:schemeClr val="tx2"/>
                </a:solidFill>
                <a:latin typeface="+mn-lt"/>
                <a:ea typeface="+mj-ea"/>
                <a:cs typeface="+mj-cs"/>
              </a:rPr>
              <a:t>Krajské ředitelství policie Olomouckého </a:t>
            </a:r>
            <a:r>
              <a:rPr lang="cs-CZ" sz="1500" dirty="0" smtClean="0">
                <a:solidFill>
                  <a:schemeClr val="tx2"/>
                </a:solidFill>
                <a:latin typeface="+mn-lt"/>
                <a:ea typeface="+mj-ea"/>
                <a:cs typeface="+mj-cs"/>
              </a:rPr>
              <a:t>kraje (CZ</a:t>
            </a:r>
            <a:r>
              <a:rPr lang="cs-CZ" sz="1500" dirty="0">
                <a:solidFill>
                  <a:schemeClr val="tx2"/>
                </a:solidFill>
                <a:latin typeface="+mn-lt"/>
                <a:ea typeface="+mj-ea"/>
                <a:cs typeface="+mj-cs"/>
              </a:rPr>
              <a:t>), Krajské ředitelství policie Pardubického kraje (CZ), Krajské ředitelství policie Královéhradeckého kraje (CZ)</a:t>
            </a:r>
          </a:p>
          <a:p>
            <a:pPr>
              <a:spcBef>
                <a:spcPts val="1200"/>
              </a:spcBef>
            </a:pPr>
            <a:r>
              <a:rPr lang="pl-PL" sz="1600" dirty="0" smtClean="0">
                <a:solidFill>
                  <a:schemeClr val="tx2"/>
                </a:solidFill>
                <a:latin typeface="+mn-lt"/>
                <a:ea typeface="+mj-ea"/>
                <a:cs typeface="+mj-cs"/>
              </a:rPr>
              <a:t>Całkowite </a:t>
            </a:r>
            <a:r>
              <a:rPr lang="pl-PL" sz="1600" dirty="0">
                <a:solidFill>
                  <a:schemeClr val="tx2"/>
                </a:solidFill>
                <a:latin typeface="+mn-lt"/>
                <a:ea typeface="+mj-ea"/>
                <a:cs typeface="+mj-cs"/>
              </a:rPr>
              <a:t>wydatki </a:t>
            </a:r>
            <a:r>
              <a:rPr lang="pl-PL" sz="1500" dirty="0" smtClean="0">
                <a:solidFill>
                  <a:schemeClr val="tx2"/>
                </a:solidFill>
                <a:latin typeface="+mn-lt"/>
                <a:ea typeface="+mj-ea"/>
                <a:cs typeface="+mj-cs"/>
              </a:rPr>
              <a:t>kwalifikowalne </a:t>
            </a:r>
            <a:r>
              <a:rPr lang="pl-PL" sz="1500" dirty="0">
                <a:solidFill>
                  <a:schemeClr val="tx2"/>
                </a:solidFill>
                <a:latin typeface="+mn-lt"/>
                <a:ea typeface="+mj-ea"/>
                <a:cs typeface="+mj-cs"/>
              </a:rPr>
              <a:t>- </a:t>
            </a:r>
            <a:r>
              <a:rPr lang="cs-CZ" sz="1500" dirty="0">
                <a:solidFill>
                  <a:schemeClr val="tx2"/>
                </a:solidFill>
                <a:latin typeface="+mn-lt"/>
                <a:ea typeface="+mj-ea"/>
                <a:cs typeface="+mj-cs"/>
              </a:rPr>
              <a:t>2 457 </a:t>
            </a:r>
            <a:r>
              <a:rPr lang="cs-CZ" sz="1500" dirty="0" smtClean="0">
                <a:solidFill>
                  <a:schemeClr val="tx2"/>
                </a:solidFill>
                <a:latin typeface="+mn-lt"/>
                <a:ea typeface="+mj-ea"/>
                <a:cs typeface="+mj-cs"/>
              </a:rPr>
              <a:t>545,50 € </a:t>
            </a:r>
            <a:endParaRPr lang="pl-PL" sz="1500" dirty="0">
              <a:solidFill>
                <a:schemeClr val="tx2"/>
              </a:solidFill>
              <a:latin typeface="+mn-lt"/>
              <a:ea typeface="+mj-ea"/>
              <a:cs typeface="+mj-cs"/>
            </a:endParaRPr>
          </a:p>
          <a:p>
            <a:pPr>
              <a:spcBef>
                <a:spcPts val="1200"/>
              </a:spcBef>
            </a:pPr>
            <a:r>
              <a:rPr lang="pl-PL" sz="1600" dirty="0">
                <a:solidFill>
                  <a:schemeClr val="tx2"/>
                </a:solidFill>
                <a:latin typeface="+mn-lt"/>
                <a:ea typeface="+mj-ea"/>
                <a:cs typeface="+mj-cs"/>
              </a:rPr>
              <a:t>EFRR </a:t>
            </a:r>
            <a:r>
              <a:rPr lang="pl-PL" sz="1500" dirty="0">
                <a:solidFill>
                  <a:schemeClr val="tx2"/>
                </a:solidFill>
                <a:latin typeface="+mn-lt"/>
                <a:ea typeface="+mj-ea"/>
                <a:cs typeface="+mj-cs"/>
              </a:rPr>
              <a:t>– </a:t>
            </a:r>
            <a:r>
              <a:rPr lang="cs-CZ" sz="1500" dirty="0">
                <a:solidFill>
                  <a:schemeClr val="tx2"/>
                </a:solidFill>
                <a:latin typeface="+mn-lt"/>
                <a:ea typeface="+mj-ea"/>
                <a:cs typeface="+mj-cs"/>
              </a:rPr>
              <a:t> 2 088 913,68 € </a:t>
            </a:r>
            <a:endParaRPr lang="pl-PL" sz="1500" dirty="0">
              <a:solidFill>
                <a:schemeClr val="tx2"/>
              </a:solidFill>
              <a:latin typeface="+mn-lt"/>
              <a:ea typeface="+mj-ea"/>
              <a:cs typeface="+mj-cs"/>
            </a:endParaRPr>
          </a:p>
          <a:p>
            <a:r>
              <a:rPr lang="pl-PL" sz="1600" dirty="0" smtClean="0">
                <a:solidFill>
                  <a:schemeClr val="accent3">
                    <a:lumMod val="75000"/>
                  </a:schemeClr>
                </a:solidFill>
                <a:latin typeface="+mn-lt"/>
                <a:ea typeface="+mj-ea"/>
                <a:cs typeface="+mj-cs"/>
              </a:rPr>
              <a:t>O </a:t>
            </a:r>
            <a:r>
              <a:rPr lang="pl-PL" sz="1600" dirty="0">
                <a:solidFill>
                  <a:schemeClr val="accent3">
                    <a:lumMod val="75000"/>
                  </a:schemeClr>
                </a:solidFill>
                <a:latin typeface="+mn-lt"/>
                <a:ea typeface="+mj-ea"/>
                <a:cs typeface="+mj-cs"/>
              </a:rPr>
              <a:t>projekcie</a:t>
            </a:r>
            <a:r>
              <a:rPr lang="pl-PL" sz="1600" dirty="0" smtClean="0">
                <a:solidFill>
                  <a:schemeClr val="accent3">
                    <a:lumMod val="75000"/>
                  </a:schemeClr>
                </a:solidFill>
                <a:latin typeface="+mn-lt"/>
                <a:ea typeface="+mj-ea"/>
                <a:cs typeface="+mj-cs"/>
              </a:rPr>
              <a:t>: </a:t>
            </a:r>
            <a:r>
              <a:rPr lang="pl-PL" sz="1600" dirty="0">
                <a:solidFill>
                  <a:schemeClr val="accent3">
                    <a:lumMod val="75000"/>
                  </a:schemeClr>
                </a:solidFill>
                <a:latin typeface="+mn-lt"/>
                <a:ea typeface="+mj-ea"/>
                <a:cs typeface="+mj-cs"/>
              </a:rPr>
              <a:t>Celem projektu jest zwiększenie intensywności współpracy instytucji w zakresie </a:t>
            </a:r>
            <a:r>
              <a:rPr lang="pl-PL" sz="1600" dirty="0" smtClean="0">
                <a:solidFill>
                  <a:schemeClr val="accent3">
                    <a:lumMod val="75000"/>
                  </a:schemeClr>
                </a:solidFill>
                <a:latin typeface="+mn-lt"/>
                <a:ea typeface="+mj-ea"/>
                <a:cs typeface="+mj-cs"/>
              </a:rPr>
              <a:t>problematyki narkotykowej </a:t>
            </a:r>
            <a:r>
              <a:rPr lang="pl-PL" sz="1600" dirty="0">
                <a:solidFill>
                  <a:schemeClr val="accent3">
                    <a:lumMod val="75000"/>
                  </a:schemeClr>
                </a:solidFill>
                <a:latin typeface="+mn-lt"/>
                <a:ea typeface="+mj-ea"/>
                <a:cs typeface="+mj-cs"/>
              </a:rPr>
              <a:t>oraz prowadzenie wspólnych działań prewencyjnych na rzecz społeczności w </a:t>
            </a:r>
            <a:r>
              <a:rPr lang="pl-PL" sz="1600" dirty="0" smtClean="0">
                <a:solidFill>
                  <a:schemeClr val="accent3">
                    <a:lumMod val="75000"/>
                  </a:schemeClr>
                </a:solidFill>
                <a:latin typeface="+mn-lt"/>
                <a:ea typeface="+mj-ea"/>
                <a:cs typeface="+mj-cs"/>
              </a:rPr>
              <a:t>regionie przygranicznym</a:t>
            </a:r>
            <a:r>
              <a:rPr lang="pl-PL" sz="1600" dirty="0">
                <a:solidFill>
                  <a:schemeClr val="accent3">
                    <a:lumMod val="75000"/>
                  </a:schemeClr>
                </a:solidFill>
                <a:latin typeface="+mn-lt"/>
                <a:ea typeface="+mj-ea"/>
                <a:cs typeface="+mj-cs"/>
              </a:rPr>
              <a:t>. Podniesienie poziomu świadomości społeczeństwa w zakresie </a:t>
            </a:r>
            <a:r>
              <a:rPr lang="pl-PL" sz="1600" dirty="0" smtClean="0">
                <a:solidFill>
                  <a:schemeClr val="accent3">
                    <a:lumMod val="75000"/>
                  </a:schemeClr>
                </a:solidFill>
                <a:latin typeface="+mn-lt"/>
                <a:ea typeface="+mj-ea"/>
                <a:cs typeface="+mj-cs"/>
              </a:rPr>
              <a:t>problematyki narkotykowej</a:t>
            </a:r>
            <a:r>
              <a:rPr lang="pl-PL" sz="1600" dirty="0">
                <a:solidFill>
                  <a:schemeClr val="accent3">
                    <a:lumMod val="75000"/>
                  </a:schemeClr>
                </a:solidFill>
                <a:latin typeface="+mn-lt"/>
                <a:ea typeface="+mj-ea"/>
                <a:cs typeface="+mj-cs"/>
              </a:rPr>
              <a:t>. Przekazanie czytelnej informacji na temat działania narkotyków i </a:t>
            </a:r>
            <a:r>
              <a:rPr lang="pl-PL" sz="1600" dirty="0" smtClean="0">
                <a:solidFill>
                  <a:schemeClr val="accent3">
                    <a:lumMod val="75000"/>
                  </a:schemeClr>
                </a:solidFill>
                <a:latin typeface="+mn-lt"/>
                <a:ea typeface="+mj-ea"/>
                <a:cs typeface="+mj-cs"/>
              </a:rPr>
              <a:t>środków odurzających </a:t>
            </a:r>
            <a:r>
              <a:rPr lang="pl-PL" sz="1600" dirty="0">
                <a:solidFill>
                  <a:schemeClr val="accent3">
                    <a:lumMod val="75000"/>
                  </a:schemeClr>
                </a:solidFill>
                <a:latin typeface="+mn-lt"/>
                <a:ea typeface="+mj-ea"/>
                <a:cs typeface="+mj-cs"/>
              </a:rPr>
              <a:t>oraz odpowiedzialności karnej za posiadanie i rozprowadzanie środków odurzających.</a:t>
            </a:r>
            <a:endParaRPr lang="cs-CZ" sz="1600" dirty="0">
              <a:solidFill>
                <a:schemeClr val="accent3">
                  <a:lumMod val="75000"/>
                </a:schemeClr>
              </a:solidFill>
              <a:latin typeface="+mn-lt"/>
              <a:ea typeface="+mj-ea"/>
              <a:cs typeface="+mj-cs"/>
            </a:endParaRPr>
          </a:p>
        </p:txBody>
      </p:sp>
      <p:sp>
        <p:nvSpPr>
          <p:cNvPr id="3" name="TextovéPole 2"/>
          <p:cNvSpPr txBox="1"/>
          <p:nvPr/>
        </p:nvSpPr>
        <p:spPr>
          <a:xfrm>
            <a:off x="1" y="941215"/>
            <a:ext cx="9143999" cy="707886"/>
          </a:xfrm>
          <a:prstGeom prst="rect">
            <a:avLst/>
          </a:prstGeom>
          <a:noFill/>
        </p:spPr>
        <p:txBody>
          <a:bodyPr wrap="square" rtlCol="0">
            <a:spAutoFit/>
          </a:bodyPr>
          <a:lstStyle/>
          <a:p>
            <a:pPr algn="ctr"/>
            <a:r>
              <a:rPr lang="pl-PL" sz="2000" b="1" u="sng" dirty="0" err="1">
                <a:solidFill>
                  <a:schemeClr val="accent3">
                    <a:lumMod val="75000"/>
                  </a:schemeClr>
                </a:solidFill>
              </a:rPr>
              <a:t>Drugstop</a:t>
            </a:r>
            <a:r>
              <a:rPr lang="pl-PL" sz="2000" b="1" u="sng" dirty="0">
                <a:solidFill>
                  <a:schemeClr val="accent3">
                    <a:lumMod val="75000"/>
                  </a:schemeClr>
                </a:solidFill>
              </a:rPr>
              <a:t> -transgraniczna współpraca jednostek Policji w</a:t>
            </a:r>
          </a:p>
          <a:p>
            <a:pPr algn="ctr"/>
            <a:r>
              <a:rPr lang="pl-PL" sz="2000" b="1" u="sng" dirty="0">
                <a:solidFill>
                  <a:schemeClr val="accent3">
                    <a:lumMod val="75000"/>
                  </a:schemeClr>
                </a:solidFill>
              </a:rPr>
              <a:t>zakresie walki z przestępczością narkotykową</a:t>
            </a:r>
            <a:endParaRPr lang="cs-CZ" sz="2000" b="1" u="sng" dirty="0">
              <a:solidFill>
                <a:schemeClr val="accent3">
                  <a:lumMod val="75000"/>
                </a:schemeClr>
              </a:solidFill>
            </a:endParaRPr>
          </a:p>
        </p:txBody>
      </p:sp>
    </p:spTree>
    <p:extLst>
      <p:ext uri="{BB962C8B-B14F-4D97-AF65-F5344CB8AC3E}">
        <p14:creationId xmlns:p14="http://schemas.microsoft.com/office/powerpoint/2010/main" val="407078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_Mikro Glacensis 2016\Realizacja projektu\ulotka\ulotka_A4_B_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6799"/>
            <a:ext cx="9144000" cy="646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7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err="1"/>
              <a:t>Interreg</a:t>
            </a:r>
            <a:r>
              <a:rPr lang="pl-PL" dirty="0"/>
              <a:t> V-A </a:t>
            </a:r>
            <a:r>
              <a:rPr lang="pl-PL" dirty="0" err="1"/>
              <a:t>Česká</a:t>
            </a:r>
            <a:r>
              <a:rPr lang="pl-PL" dirty="0"/>
              <a:t> republika – Polsko   		   </a:t>
            </a:r>
            <a:r>
              <a:rPr lang="pl-PL" dirty="0" err="1"/>
              <a:t>Společný</a:t>
            </a:r>
            <a:r>
              <a:rPr lang="pl-PL" dirty="0"/>
              <a:t> </a:t>
            </a:r>
            <a:r>
              <a:rPr lang="pl-PL" dirty="0" err="1"/>
              <a:t>sekretariát</a:t>
            </a:r>
            <a:r>
              <a:rPr lang="pl-PL" dirty="0"/>
              <a:t>, </a:t>
            </a:r>
            <a:r>
              <a:rPr lang="pl-PL" dirty="0" err="1"/>
              <a:t>Hálkova</a:t>
            </a:r>
            <a:r>
              <a:rPr lang="pl-PL" dirty="0"/>
              <a:t> 2, Olomouc  </a:t>
            </a:r>
            <a:r>
              <a:rPr lang="pl-PL" b="1" dirty="0"/>
              <a:t>www.cz-pl.eu    				   </a:t>
            </a:r>
            <a:r>
              <a:rPr lang="pl-PL" dirty="0"/>
              <a:t>email: js.olomouc@crr.cz </a:t>
            </a:r>
          </a:p>
        </p:txBody>
      </p:sp>
      <p:sp>
        <p:nvSpPr>
          <p:cNvPr id="5" name="Tytuł 4"/>
          <p:cNvSpPr>
            <a:spLocks noGrp="1"/>
          </p:cNvSpPr>
          <p:nvPr>
            <p:ph type="title" idx="4294967295"/>
          </p:nvPr>
        </p:nvSpPr>
        <p:spPr>
          <a:xfrm>
            <a:off x="0" y="548680"/>
            <a:ext cx="8229600" cy="1008112"/>
          </a:xfrm>
        </p:spPr>
        <p:txBody>
          <a:bodyPr/>
          <a:lstStyle/>
          <a:p>
            <a:pPr>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3200" b="1" dirty="0" smtClean="0"/>
              <a:t>      </a:t>
            </a:r>
            <a:endParaRPr lang="pl-PL" sz="3000" u="sng" dirty="0">
              <a:effectLst>
                <a:outerShdw blurRad="38100" dist="38100" dir="2700000" algn="tl">
                  <a:srgbClr val="000000">
                    <a:alpha val="43137"/>
                  </a:srgbClr>
                </a:outerShdw>
              </a:effectLst>
            </a:endParaRPr>
          </a:p>
        </p:txBody>
      </p:sp>
      <p:sp>
        <p:nvSpPr>
          <p:cNvPr id="12" name="Zástupný symbol pro obsah 11"/>
          <p:cNvSpPr>
            <a:spLocks noGrp="1"/>
          </p:cNvSpPr>
          <p:nvPr>
            <p:ph idx="4294967295"/>
          </p:nvPr>
        </p:nvSpPr>
        <p:spPr>
          <a:xfrm flipV="1">
            <a:off x="6580692" y="2204864"/>
            <a:ext cx="1807731" cy="309608"/>
          </a:xfrm>
        </p:spPr>
        <p:txBody>
          <a:bodyPr>
            <a:normAutofit fontScale="70000" lnSpcReduction="20000"/>
          </a:bodyPr>
          <a:lstStyle/>
          <a:p>
            <a:pPr marL="0" indent="0">
              <a:spcBef>
                <a:spcPts val="1200"/>
              </a:spcBef>
              <a:buNone/>
            </a:pPr>
            <a:endParaRPr lang="cs-CZ" dirty="0"/>
          </a:p>
        </p:txBody>
      </p:sp>
      <p:sp>
        <p:nvSpPr>
          <p:cNvPr id="3" name="TextovéPole 2"/>
          <p:cNvSpPr txBox="1"/>
          <p:nvPr/>
        </p:nvSpPr>
        <p:spPr>
          <a:xfrm>
            <a:off x="1" y="941215"/>
            <a:ext cx="9143999" cy="707886"/>
          </a:xfrm>
          <a:prstGeom prst="rect">
            <a:avLst/>
          </a:prstGeom>
          <a:noFill/>
        </p:spPr>
        <p:txBody>
          <a:bodyPr wrap="square" rtlCol="0">
            <a:spAutoFit/>
          </a:bodyPr>
          <a:lstStyle/>
          <a:p>
            <a:pPr algn="ctr"/>
            <a:r>
              <a:rPr lang="pl-PL" sz="2000" b="1" u="sng" dirty="0" err="1">
                <a:solidFill>
                  <a:schemeClr val="accent3">
                    <a:lumMod val="75000"/>
                  </a:schemeClr>
                </a:solidFill>
              </a:rPr>
              <a:t>Drugstop</a:t>
            </a:r>
            <a:r>
              <a:rPr lang="pl-PL" sz="2000" b="1" u="sng" dirty="0">
                <a:solidFill>
                  <a:schemeClr val="accent3">
                    <a:lumMod val="75000"/>
                  </a:schemeClr>
                </a:solidFill>
              </a:rPr>
              <a:t> -transgraniczna współpraca jednostek Policji w</a:t>
            </a:r>
          </a:p>
          <a:p>
            <a:pPr algn="ctr"/>
            <a:r>
              <a:rPr lang="pl-PL" sz="2000" b="1" u="sng" dirty="0">
                <a:solidFill>
                  <a:schemeClr val="accent3">
                    <a:lumMod val="75000"/>
                  </a:schemeClr>
                </a:solidFill>
              </a:rPr>
              <a:t>zakresie walki z przestępczością narkotykową</a:t>
            </a:r>
            <a:endParaRPr lang="cs-CZ" sz="2000" b="1" u="sng" dirty="0">
              <a:solidFill>
                <a:schemeClr val="accent3">
                  <a:lumMod val="75000"/>
                </a:schemeClr>
              </a:solidFill>
            </a:endParaRPr>
          </a:p>
        </p:txBody>
      </p:sp>
      <p:pic>
        <p:nvPicPr>
          <p:cNvPr id="16" name="Picture 2"/>
          <p:cNvPicPr>
            <a:picLocks noChangeAspect="1" noChangeArrowheads="1"/>
          </p:cNvPicPr>
          <p:nvPr/>
        </p:nvPicPr>
        <p:blipFill>
          <a:blip r:embed="rId4"/>
          <a:srcRect/>
          <a:stretch>
            <a:fillRect/>
          </a:stretch>
        </p:blipFill>
        <p:spPr bwMode="auto">
          <a:xfrm>
            <a:off x="0" y="1665153"/>
            <a:ext cx="4590658" cy="3060438"/>
          </a:xfrm>
          <a:prstGeom prst="rect">
            <a:avLst/>
          </a:prstGeom>
          <a:noFill/>
          <a:ln w="9525">
            <a:noFill/>
            <a:miter lim="800000"/>
            <a:headEnd/>
            <a:tailEnd/>
          </a:ln>
          <a:effectLst/>
        </p:spPr>
      </p:pic>
      <p:pic>
        <p:nvPicPr>
          <p:cNvPr id="18" name="Obraz 3" descr="Z:\++PROJEKT FLAGOWY PL-CZ\+REALIZACJA PROJEKTU\Dokumenty z CLKP\Do prezentacji dla HK\50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395" y="1714425"/>
            <a:ext cx="3960480" cy="2740292"/>
          </a:xfrm>
          <a:prstGeom prst="rect">
            <a:avLst/>
          </a:prstGeom>
          <a:noFill/>
          <a:ln>
            <a:noFill/>
          </a:ln>
        </p:spPr>
      </p:pic>
      <p:pic>
        <p:nvPicPr>
          <p:cNvPr id="19" name="Obrázek 5"/>
          <p:cNvPicPr>
            <a:picLocks noChangeAspect="1"/>
          </p:cNvPicPr>
          <p:nvPr/>
        </p:nvPicPr>
        <p:blipFill rotWithShape="1">
          <a:blip r:embed="rId6">
            <a:extLst>
              <a:ext uri="{28A0092B-C50C-407E-A947-70E740481C1C}">
                <a14:useLocalDpi xmlns:a14="http://schemas.microsoft.com/office/drawing/2010/main" val="0"/>
              </a:ext>
            </a:extLst>
          </a:blip>
          <a:srcRect r="10491"/>
          <a:stretch/>
        </p:blipFill>
        <p:spPr>
          <a:xfrm>
            <a:off x="2847268" y="3966662"/>
            <a:ext cx="3593481" cy="2673758"/>
          </a:xfrm>
          <a:prstGeom prst="rect">
            <a:avLst/>
          </a:prstGeom>
          <a:effectLst>
            <a:softEdge rad="0"/>
          </a:effectLst>
        </p:spPr>
      </p:pic>
    </p:spTree>
    <p:extLst>
      <p:ext uri="{BB962C8B-B14F-4D97-AF65-F5344CB8AC3E}">
        <p14:creationId xmlns:p14="http://schemas.microsoft.com/office/powerpoint/2010/main" val="18265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err="1"/>
              <a:t>Interreg</a:t>
            </a:r>
            <a:r>
              <a:rPr lang="pl-PL" dirty="0"/>
              <a:t> V-A </a:t>
            </a:r>
            <a:r>
              <a:rPr lang="pl-PL" dirty="0" err="1"/>
              <a:t>Česká</a:t>
            </a:r>
            <a:r>
              <a:rPr lang="pl-PL" dirty="0"/>
              <a:t> republika – Polsko   		   </a:t>
            </a:r>
            <a:r>
              <a:rPr lang="pl-PL" dirty="0" err="1"/>
              <a:t>Společný</a:t>
            </a:r>
            <a:r>
              <a:rPr lang="pl-PL" dirty="0"/>
              <a:t> </a:t>
            </a:r>
            <a:r>
              <a:rPr lang="pl-PL" dirty="0" err="1"/>
              <a:t>sekretariát</a:t>
            </a:r>
            <a:r>
              <a:rPr lang="pl-PL" dirty="0"/>
              <a:t>, </a:t>
            </a:r>
            <a:r>
              <a:rPr lang="pl-PL" dirty="0" err="1"/>
              <a:t>Hálkova</a:t>
            </a:r>
            <a:r>
              <a:rPr lang="pl-PL" dirty="0"/>
              <a:t> 2, Olomouc  </a:t>
            </a:r>
            <a:r>
              <a:rPr lang="pl-PL" b="1" dirty="0"/>
              <a:t>www.cz-pl.eu    				   </a:t>
            </a:r>
            <a:r>
              <a:rPr lang="pl-PL" dirty="0"/>
              <a:t>email: js.olomouc@crr.cz </a:t>
            </a:r>
          </a:p>
        </p:txBody>
      </p:sp>
      <p:sp>
        <p:nvSpPr>
          <p:cNvPr id="5" name="Tytuł 4"/>
          <p:cNvSpPr>
            <a:spLocks noGrp="1"/>
          </p:cNvSpPr>
          <p:nvPr>
            <p:ph type="title" idx="4294967295"/>
          </p:nvPr>
        </p:nvSpPr>
        <p:spPr>
          <a:xfrm>
            <a:off x="0" y="548680"/>
            <a:ext cx="8229600" cy="1008112"/>
          </a:xfrm>
        </p:spPr>
        <p:txBody>
          <a:bodyPr/>
          <a:lstStyle/>
          <a:p>
            <a:pPr>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3200" b="1" dirty="0" smtClean="0"/>
              <a:t>      </a:t>
            </a:r>
            <a:endParaRPr lang="pl-PL" sz="3000" u="sng" dirty="0">
              <a:effectLst>
                <a:outerShdw blurRad="38100" dist="38100" dir="2700000" algn="tl">
                  <a:srgbClr val="000000">
                    <a:alpha val="43137"/>
                  </a:srgbClr>
                </a:outerShdw>
              </a:effectLst>
            </a:endParaRPr>
          </a:p>
        </p:txBody>
      </p:sp>
      <p:sp>
        <p:nvSpPr>
          <p:cNvPr id="12" name="Zástupný symbol pro obsah 11"/>
          <p:cNvSpPr>
            <a:spLocks noGrp="1"/>
          </p:cNvSpPr>
          <p:nvPr>
            <p:ph idx="4294967295"/>
          </p:nvPr>
        </p:nvSpPr>
        <p:spPr>
          <a:xfrm>
            <a:off x="287523" y="1556792"/>
            <a:ext cx="8568952" cy="4464495"/>
          </a:xfrm>
        </p:spPr>
        <p:txBody>
          <a:bodyPr>
            <a:normAutofit fontScale="92500" lnSpcReduction="20000"/>
          </a:bodyPr>
          <a:lstStyle/>
          <a:p>
            <a:pPr>
              <a:spcBef>
                <a:spcPts val="1200"/>
              </a:spcBef>
            </a:pPr>
            <a:r>
              <a:rPr lang="pl-PL" sz="1500" b="1" dirty="0" smtClean="0">
                <a:solidFill>
                  <a:schemeClr val="tx2"/>
                </a:solidFill>
                <a:latin typeface="+mn-lt"/>
                <a:ea typeface="+mj-ea"/>
                <a:cs typeface="+mj-cs"/>
              </a:rPr>
              <a:t>Projekty flagowe</a:t>
            </a:r>
            <a:endParaRPr lang="pl-PL" sz="1500" b="1" dirty="0">
              <a:solidFill>
                <a:schemeClr val="tx2"/>
              </a:solidFill>
              <a:latin typeface="+mn-lt"/>
              <a:ea typeface="+mj-ea"/>
              <a:cs typeface="+mj-cs"/>
            </a:endParaRPr>
          </a:p>
          <a:p>
            <a:pPr>
              <a:spcBef>
                <a:spcPts val="1200"/>
              </a:spcBef>
            </a:pPr>
            <a:r>
              <a:rPr lang="cs-CZ" sz="1500" dirty="0" smtClean="0">
                <a:solidFill>
                  <a:schemeClr val="tx2"/>
                </a:solidFill>
                <a:latin typeface="+mn-lt"/>
                <a:ea typeface="+mj-ea"/>
                <a:cs typeface="+mj-cs"/>
              </a:rPr>
              <a:t>CZ.11.1.23/0.0/0.0/15_001/0000006</a:t>
            </a:r>
          </a:p>
          <a:p>
            <a:r>
              <a:rPr lang="cs-CZ" sz="1500" dirty="0" smtClean="0">
                <a:solidFill>
                  <a:schemeClr val="tx2"/>
                </a:solidFill>
                <a:latin typeface="+mn-lt"/>
                <a:ea typeface="+mj-ea"/>
                <a:cs typeface="+mj-cs"/>
              </a:rPr>
              <a:t>PW – </a:t>
            </a:r>
            <a:r>
              <a:rPr lang="pl-PL" sz="1500" dirty="0">
                <a:solidFill>
                  <a:schemeClr val="tx2"/>
                </a:solidFill>
                <a:latin typeface="+mn-lt"/>
                <a:ea typeface="+mj-ea"/>
                <a:cs typeface="+mj-cs"/>
              </a:rPr>
              <a:t>Komenda Wojewódzka Państwowej Straży Pożarnej </a:t>
            </a:r>
            <a:r>
              <a:rPr lang="pl-PL" sz="1500" dirty="0" smtClean="0">
                <a:solidFill>
                  <a:schemeClr val="tx2"/>
                </a:solidFill>
                <a:latin typeface="+mn-lt"/>
                <a:ea typeface="+mj-ea"/>
                <a:cs typeface="+mj-cs"/>
              </a:rPr>
              <a:t>w </a:t>
            </a:r>
            <a:r>
              <a:rPr lang="cs-CZ" sz="1500" dirty="0" err="1" smtClean="0">
                <a:solidFill>
                  <a:schemeClr val="tx2"/>
                </a:solidFill>
                <a:latin typeface="+mn-lt"/>
                <a:ea typeface="+mj-ea"/>
                <a:cs typeface="+mj-cs"/>
              </a:rPr>
              <a:t>Opolu</a:t>
            </a:r>
            <a:r>
              <a:rPr lang="cs-CZ" sz="1500" dirty="0" smtClean="0">
                <a:solidFill>
                  <a:schemeClr val="tx2"/>
                </a:solidFill>
                <a:latin typeface="+mn-lt"/>
                <a:ea typeface="+mj-ea"/>
                <a:cs typeface="+mj-cs"/>
              </a:rPr>
              <a:t> (PL)</a:t>
            </a:r>
            <a:endParaRPr lang="cs-CZ" sz="1500" dirty="0">
              <a:solidFill>
                <a:schemeClr val="tx2"/>
              </a:solidFill>
              <a:latin typeface="+mn-lt"/>
              <a:ea typeface="+mj-ea"/>
              <a:cs typeface="+mj-cs"/>
            </a:endParaRPr>
          </a:p>
          <a:p>
            <a:r>
              <a:rPr lang="cs-CZ" sz="1500" dirty="0" err="1" smtClean="0">
                <a:solidFill>
                  <a:schemeClr val="tx2"/>
                </a:solidFill>
                <a:latin typeface="+mn-lt"/>
                <a:ea typeface="+mj-ea"/>
                <a:cs typeface="+mj-cs"/>
              </a:rPr>
              <a:t>Partnerzy</a:t>
            </a:r>
            <a:r>
              <a:rPr lang="cs-CZ" sz="1500" dirty="0" smtClean="0">
                <a:solidFill>
                  <a:schemeClr val="tx2"/>
                </a:solidFill>
                <a:latin typeface="+mn-lt"/>
                <a:ea typeface="+mj-ea"/>
                <a:cs typeface="+mj-cs"/>
              </a:rPr>
              <a:t> </a:t>
            </a:r>
            <a:r>
              <a:rPr lang="cs-CZ" sz="1500" dirty="0">
                <a:solidFill>
                  <a:schemeClr val="tx2"/>
                </a:solidFill>
                <a:latin typeface="+mn-lt"/>
                <a:ea typeface="+mj-ea"/>
                <a:cs typeface="+mj-cs"/>
              </a:rPr>
              <a:t>- </a:t>
            </a:r>
            <a:r>
              <a:rPr lang="pl-PL" sz="1500" dirty="0">
                <a:solidFill>
                  <a:schemeClr val="tx2"/>
                </a:solidFill>
                <a:latin typeface="+mn-lt"/>
                <a:ea typeface="+mj-ea"/>
                <a:cs typeface="+mj-cs"/>
              </a:rPr>
              <a:t>Komenda Wojewódzka Państwowej Straży Pożarnej </a:t>
            </a:r>
            <a:r>
              <a:rPr lang="pl-PL" sz="1500" dirty="0" smtClean="0">
                <a:solidFill>
                  <a:schemeClr val="tx2"/>
                </a:solidFill>
                <a:latin typeface="+mn-lt"/>
                <a:ea typeface="+mj-ea"/>
                <a:cs typeface="+mj-cs"/>
              </a:rPr>
              <a:t>w </a:t>
            </a:r>
            <a:r>
              <a:rPr lang="cs-CZ" sz="1500" dirty="0" err="1" smtClean="0">
                <a:solidFill>
                  <a:schemeClr val="tx2"/>
                </a:solidFill>
                <a:latin typeface="+mn-lt"/>
                <a:ea typeface="+mj-ea"/>
                <a:cs typeface="+mj-cs"/>
              </a:rPr>
              <a:t>Katowicach</a:t>
            </a:r>
            <a:r>
              <a:rPr lang="cs-CZ" sz="1500" dirty="0" smtClean="0">
                <a:solidFill>
                  <a:schemeClr val="tx2"/>
                </a:solidFill>
                <a:latin typeface="+mn-lt"/>
                <a:ea typeface="+mj-ea"/>
                <a:cs typeface="+mj-cs"/>
              </a:rPr>
              <a:t> </a:t>
            </a:r>
            <a:r>
              <a:rPr lang="cs-CZ" sz="1500" dirty="0">
                <a:solidFill>
                  <a:schemeClr val="tx2"/>
                </a:solidFill>
                <a:latin typeface="+mn-lt"/>
                <a:ea typeface="+mj-ea"/>
                <a:cs typeface="+mj-cs"/>
              </a:rPr>
              <a:t>(PL), </a:t>
            </a:r>
            <a:r>
              <a:rPr lang="pl-PL" sz="1500" dirty="0">
                <a:solidFill>
                  <a:schemeClr val="tx2"/>
                </a:solidFill>
                <a:latin typeface="+mn-lt"/>
                <a:ea typeface="+mj-ea"/>
                <a:cs typeface="+mj-cs"/>
              </a:rPr>
              <a:t>Komenda Wojewódzka Państwowej Straży Pożarnej we </a:t>
            </a:r>
            <a:r>
              <a:rPr lang="cs-CZ" sz="1500" dirty="0" err="1">
                <a:solidFill>
                  <a:schemeClr val="tx2"/>
                </a:solidFill>
                <a:latin typeface="+mn-lt"/>
                <a:ea typeface="+mj-ea"/>
                <a:cs typeface="+mj-cs"/>
              </a:rPr>
              <a:t>Wrocławiu</a:t>
            </a:r>
            <a:r>
              <a:rPr lang="cs-CZ" sz="1500" dirty="0">
                <a:solidFill>
                  <a:schemeClr val="tx2"/>
                </a:solidFill>
                <a:latin typeface="+mn-lt"/>
                <a:ea typeface="+mj-ea"/>
                <a:cs typeface="+mj-cs"/>
              </a:rPr>
              <a:t> (PL), Hasičský záchranný sbor Královéhradeckého kraje (CZ), Hasičský záchranný sbor Olomouckého kraje (CZ), Hasičský záchranný sbor Pardubického kraje (CZ), Hasičský záchranný sbor Moravskoslezského kraje (CZ), Hasičský záchranný sbor Libereckého kraje (CZ), </a:t>
            </a:r>
          </a:p>
          <a:p>
            <a:pPr>
              <a:spcBef>
                <a:spcPts val="1200"/>
              </a:spcBef>
            </a:pPr>
            <a:r>
              <a:rPr lang="pl-PL" sz="1500" dirty="0">
                <a:solidFill>
                  <a:schemeClr val="tx2"/>
                </a:solidFill>
                <a:latin typeface="+mn-lt"/>
                <a:ea typeface="+mj-ea"/>
                <a:cs typeface="+mj-cs"/>
              </a:rPr>
              <a:t>Całkowite wydatki kwalifikowalne - </a:t>
            </a:r>
            <a:r>
              <a:rPr lang="cs-CZ" sz="1600" dirty="0"/>
              <a:t> </a:t>
            </a:r>
            <a:r>
              <a:rPr lang="cs-CZ" sz="1500" dirty="0">
                <a:solidFill>
                  <a:schemeClr val="tx2"/>
                </a:solidFill>
                <a:latin typeface="+mn-lt"/>
                <a:ea typeface="+mj-ea"/>
                <a:cs typeface="+mj-cs"/>
              </a:rPr>
              <a:t>7 936 283,64 </a:t>
            </a:r>
            <a:r>
              <a:rPr lang="pl-PL" sz="1500" dirty="0">
                <a:solidFill>
                  <a:schemeClr val="tx2"/>
                </a:solidFill>
                <a:latin typeface="+mn-lt"/>
                <a:ea typeface="+mj-ea"/>
                <a:cs typeface="+mj-cs"/>
              </a:rPr>
              <a:t>€</a:t>
            </a:r>
          </a:p>
          <a:p>
            <a:pPr>
              <a:spcBef>
                <a:spcPts val="1200"/>
              </a:spcBef>
            </a:pPr>
            <a:r>
              <a:rPr lang="pl-PL" sz="1500" dirty="0">
                <a:solidFill>
                  <a:schemeClr val="tx2"/>
                </a:solidFill>
                <a:latin typeface="+mn-lt"/>
                <a:ea typeface="+mj-ea"/>
                <a:cs typeface="+mj-cs"/>
              </a:rPr>
              <a:t>EFRR – </a:t>
            </a:r>
            <a:r>
              <a:rPr lang="cs-CZ" sz="1500" dirty="0">
                <a:solidFill>
                  <a:schemeClr val="tx2"/>
                </a:solidFill>
                <a:latin typeface="+mn-lt"/>
                <a:ea typeface="+mj-ea"/>
                <a:cs typeface="+mj-cs"/>
              </a:rPr>
              <a:t> 6 745 841,09 </a:t>
            </a:r>
            <a:r>
              <a:rPr lang="pl-PL" sz="1500" dirty="0">
                <a:solidFill>
                  <a:schemeClr val="tx2"/>
                </a:solidFill>
                <a:latin typeface="+mn-lt"/>
                <a:ea typeface="+mj-ea"/>
                <a:cs typeface="+mj-cs"/>
              </a:rPr>
              <a:t>€</a:t>
            </a:r>
          </a:p>
          <a:p>
            <a:pPr algn="just"/>
            <a:r>
              <a:rPr lang="pl-PL" sz="1400" dirty="0" smtClean="0">
                <a:solidFill>
                  <a:schemeClr val="accent3">
                    <a:lumMod val="75000"/>
                  </a:schemeClr>
                </a:solidFill>
              </a:rPr>
              <a:t>O </a:t>
            </a:r>
            <a:r>
              <a:rPr lang="pl-PL" sz="1400" dirty="0">
                <a:solidFill>
                  <a:schemeClr val="accent3">
                    <a:lumMod val="75000"/>
                  </a:schemeClr>
                </a:solidFill>
              </a:rPr>
              <a:t>projekcie: Celem projektu jest podniesienie transgranicznej gotowości do podejmowania działań podczas rozwiązywania sytuacji kryzysowych poprzez wzmocnienie współpracy wszystkich służb odpowiadających za bezpieczeństwo na obszarze pogranicza. Cel ten przekłada się na poprawę stanu bezpieczeństwa na pograniczu polsko-czeskim, a tym samym zwiększenie atrakcyjności regionu zarówno w aspekcie inwestycyjnym, gospodarczym, jak i turystycznym. Osiągnięcie założonego celu wymaga wdrożenia szeregu przedsięwzięć w zdefiniowanych i wskazanych przez partnerów obszarach. Realizacja projektu pozwoli na rozwiązanie zdefiniowanych problemów oraz wskazanie dalszych kierunków działań oraz obszarów wymagających udoskonalenia </a:t>
            </a:r>
            <a:r>
              <a:rPr lang="cs-CZ" sz="1400" dirty="0" err="1">
                <a:solidFill>
                  <a:schemeClr val="accent3">
                    <a:lumMod val="75000"/>
                  </a:schemeClr>
                </a:solidFill>
              </a:rPr>
              <a:t>współpracy</a:t>
            </a:r>
            <a:r>
              <a:rPr lang="cs-CZ" sz="1400" dirty="0">
                <a:solidFill>
                  <a:schemeClr val="accent3">
                    <a:lumMod val="75000"/>
                  </a:schemeClr>
                </a:solidFill>
              </a:rPr>
              <a:t> </a:t>
            </a:r>
            <a:r>
              <a:rPr lang="cs-CZ" sz="1400" dirty="0" err="1">
                <a:solidFill>
                  <a:schemeClr val="accent3">
                    <a:lumMod val="75000"/>
                  </a:schemeClr>
                </a:solidFill>
              </a:rPr>
              <a:t>służb</a:t>
            </a:r>
            <a:r>
              <a:rPr lang="cs-CZ" sz="1400" dirty="0">
                <a:solidFill>
                  <a:schemeClr val="accent3">
                    <a:lumMod val="75000"/>
                  </a:schemeClr>
                </a:solidFill>
              </a:rPr>
              <a:t> </a:t>
            </a:r>
            <a:r>
              <a:rPr lang="cs-CZ" sz="1400" dirty="0" err="1">
                <a:solidFill>
                  <a:schemeClr val="accent3">
                    <a:lumMod val="75000"/>
                  </a:schemeClr>
                </a:solidFill>
              </a:rPr>
              <a:t>ratowniczych</a:t>
            </a:r>
            <a:r>
              <a:rPr lang="cs-CZ" sz="1400" dirty="0">
                <a:solidFill>
                  <a:schemeClr val="accent3">
                    <a:lumMod val="75000"/>
                  </a:schemeClr>
                </a:solidFill>
              </a:rPr>
              <a:t>. </a:t>
            </a:r>
            <a:r>
              <a:rPr lang="pl-PL" sz="1400" dirty="0">
                <a:solidFill>
                  <a:schemeClr val="accent3">
                    <a:lumMod val="75000"/>
                  </a:schemeClr>
                </a:solidFill>
              </a:rPr>
              <a:t>Jednym z wymiernych efektów realizacji projektu będzie platforma wymiany informacji, umożliwiająca efektywną współpracę służb ratowniczych w sytuacji wystąpienia zagrożeń o </a:t>
            </a:r>
            <a:r>
              <a:rPr lang="cs-CZ" sz="1400" dirty="0" err="1">
                <a:solidFill>
                  <a:schemeClr val="accent3">
                    <a:lumMod val="75000"/>
                  </a:schemeClr>
                </a:solidFill>
              </a:rPr>
              <a:t>charakterze</a:t>
            </a:r>
            <a:r>
              <a:rPr lang="cs-CZ" sz="1400" dirty="0">
                <a:solidFill>
                  <a:schemeClr val="accent3">
                    <a:lumMod val="75000"/>
                  </a:schemeClr>
                </a:solidFill>
              </a:rPr>
              <a:t> </a:t>
            </a:r>
            <a:r>
              <a:rPr lang="cs-CZ" sz="1400" dirty="0" err="1">
                <a:solidFill>
                  <a:schemeClr val="accent3">
                    <a:lumMod val="75000"/>
                  </a:schemeClr>
                </a:solidFill>
              </a:rPr>
              <a:t>transgranicznym</a:t>
            </a:r>
            <a:r>
              <a:rPr lang="cs-CZ" sz="1400" dirty="0">
                <a:solidFill>
                  <a:schemeClr val="accent3">
                    <a:lumMod val="75000"/>
                  </a:schemeClr>
                </a:solidFill>
              </a:rPr>
              <a:t>.</a:t>
            </a:r>
          </a:p>
          <a:p>
            <a:pPr algn="just"/>
            <a:endParaRPr lang="pl-PL" sz="1500" dirty="0">
              <a:solidFill>
                <a:schemeClr val="accent3">
                  <a:lumMod val="75000"/>
                </a:schemeClr>
              </a:solidFill>
              <a:latin typeface="+mn-lt"/>
              <a:ea typeface="+mj-ea"/>
              <a:cs typeface="+mj-cs"/>
            </a:endParaRPr>
          </a:p>
        </p:txBody>
      </p:sp>
      <p:sp>
        <p:nvSpPr>
          <p:cNvPr id="3" name="TextovéPole 2"/>
          <p:cNvSpPr txBox="1"/>
          <p:nvPr/>
        </p:nvSpPr>
        <p:spPr>
          <a:xfrm>
            <a:off x="1" y="941215"/>
            <a:ext cx="9143999" cy="400110"/>
          </a:xfrm>
          <a:prstGeom prst="rect">
            <a:avLst/>
          </a:prstGeom>
          <a:noFill/>
        </p:spPr>
        <p:txBody>
          <a:bodyPr wrap="square" rtlCol="0">
            <a:spAutoFit/>
          </a:bodyPr>
          <a:lstStyle/>
          <a:p>
            <a:pPr algn="ctr"/>
            <a:r>
              <a:rPr lang="pl-PL" sz="2000" b="1" u="sng" dirty="0">
                <a:solidFill>
                  <a:schemeClr val="accent3">
                    <a:lumMod val="75000"/>
                  </a:schemeClr>
                </a:solidFill>
              </a:rPr>
              <a:t>Bezpieczne pogranicze</a:t>
            </a:r>
            <a:endParaRPr lang="cs-CZ" dirty="0"/>
          </a:p>
        </p:txBody>
      </p:sp>
    </p:spTree>
    <p:extLst>
      <p:ext uri="{BB962C8B-B14F-4D97-AF65-F5344CB8AC3E}">
        <p14:creationId xmlns:p14="http://schemas.microsoft.com/office/powerpoint/2010/main" val="4055365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8447"/>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err="1"/>
              <a:t>Interreg</a:t>
            </a:r>
            <a:r>
              <a:rPr lang="pl-PL" dirty="0"/>
              <a:t> V-A </a:t>
            </a:r>
            <a:r>
              <a:rPr lang="pl-PL" dirty="0" err="1"/>
              <a:t>Česká</a:t>
            </a:r>
            <a:r>
              <a:rPr lang="pl-PL" dirty="0"/>
              <a:t> republika – Polsko   		   </a:t>
            </a:r>
            <a:r>
              <a:rPr lang="pl-PL" dirty="0" err="1"/>
              <a:t>Společný</a:t>
            </a:r>
            <a:r>
              <a:rPr lang="pl-PL" dirty="0"/>
              <a:t> </a:t>
            </a:r>
            <a:r>
              <a:rPr lang="pl-PL" dirty="0" err="1"/>
              <a:t>sekretariát</a:t>
            </a:r>
            <a:r>
              <a:rPr lang="pl-PL" dirty="0"/>
              <a:t>, </a:t>
            </a:r>
            <a:r>
              <a:rPr lang="pl-PL" dirty="0" err="1"/>
              <a:t>Hálkova</a:t>
            </a:r>
            <a:r>
              <a:rPr lang="pl-PL" dirty="0"/>
              <a:t> 2, Olomouc  </a:t>
            </a:r>
            <a:r>
              <a:rPr lang="pl-PL" b="1" dirty="0"/>
              <a:t>www.cz-pl.eu    				   </a:t>
            </a:r>
            <a:r>
              <a:rPr lang="pl-PL" dirty="0"/>
              <a:t>email: js.olomouc@crr.cz </a:t>
            </a:r>
          </a:p>
        </p:txBody>
      </p:sp>
      <p:sp>
        <p:nvSpPr>
          <p:cNvPr id="5" name="Tytuł 4"/>
          <p:cNvSpPr>
            <a:spLocks noGrp="1"/>
          </p:cNvSpPr>
          <p:nvPr>
            <p:ph type="title" idx="4294967295"/>
          </p:nvPr>
        </p:nvSpPr>
        <p:spPr>
          <a:xfrm>
            <a:off x="-1674168" y="5650880"/>
            <a:ext cx="8085584" cy="1350292"/>
          </a:xfrm>
        </p:spPr>
        <p:txBody>
          <a:bodyPr/>
          <a:lstStyle/>
          <a:p>
            <a:pPr>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1200" dirty="0" smtClean="0">
                <a:effectLst/>
              </a:rPr>
              <a:t>      Źródło zdjęć: </a:t>
            </a:r>
            <a:r>
              <a:rPr lang="pl-PL" altLang="pl-PL" sz="1200" dirty="0" err="1" smtClean="0">
                <a:effectLst/>
              </a:rPr>
              <a:t>facebook</a:t>
            </a:r>
            <a:r>
              <a:rPr lang="pl-PL" altLang="pl-PL" sz="1200" dirty="0" smtClean="0">
                <a:effectLst/>
              </a:rPr>
              <a:t> </a:t>
            </a:r>
            <a:r>
              <a:rPr lang="pl-PL" altLang="pl-PL" sz="1200" dirty="0" err="1" smtClean="0">
                <a:effectLst/>
              </a:rPr>
              <a:t>Żelazyny</a:t>
            </a:r>
            <a:r>
              <a:rPr lang="pl-PL" altLang="pl-PL" sz="1200" dirty="0" smtClean="0">
                <a:effectLst/>
              </a:rPr>
              <a:t> szlak rowerowy</a:t>
            </a:r>
            <a:r>
              <a:rPr lang="pl-PL" altLang="pl-PL" sz="1400" b="1" dirty="0" smtClean="0"/>
              <a:t/>
            </a:r>
            <a:br>
              <a:rPr lang="pl-PL" altLang="pl-PL" sz="1400" b="1" dirty="0" smtClean="0"/>
            </a:br>
            <a:endParaRPr lang="pl-PL" sz="1400" u="sng" dirty="0">
              <a:effectLst>
                <a:outerShdw blurRad="38100" dist="38100" dir="2700000" algn="tl">
                  <a:srgbClr val="000000">
                    <a:alpha val="43137"/>
                  </a:srgbClr>
                </a:outerShdw>
              </a:effectLst>
            </a:endParaRPr>
          </a:p>
        </p:txBody>
      </p:sp>
      <p:sp>
        <p:nvSpPr>
          <p:cNvPr id="3" name="TextovéPole 2"/>
          <p:cNvSpPr txBox="1"/>
          <p:nvPr/>
        </p:nvSpPr>
        <p:spPr>
          <a:xfrm>
            <a:off x="-376040" y="1003768"/>
            <a:ext cx="9143999" cy="400110"/>
          </a:xfrm>
          <a:prstGeom prst="rect">
            <a:avLst/>
          </a:prstGeom>
          <a:noFill/>
        </p:spPr>
        <p:txBody>
          <a:bodyPr wrap="square" rtlCol="0">
            <a:spAutoFit/>
          </a:bodyPr>
          <a:lstStyle/>
          <a:p>
            <a:pPr algn="ctr"/>
            <a:r>
              <a:rPr lang="pl-PL" sz="2000" b="1" u="sng" dirty="0">
                <a:solidFill>
                  <a:schemeClr val="accent3">
                    <a:lumMod val="75000"/>
                  </a:schemeClr>
                </a:solidFill>
              </a:rPr>
              <a:t>Bezpieczne pogranicze</a:t>
            </a:r>
            <a:endParaRPr lang="cs-CZ" sz="2000" dirty="0"/>
          </a:p>
        </p:txBody>
      </p:sp>
      <p:pic>
        <p:nvPicPr>
          <p:cNvPr id="10" name="Obraz 13">
            <a:extLst>
              <a:ext uri="{FF2B5EF4-FFF2-40B4-BE49-F238E27FC236}">
                <a16:creationId xmlns:a16="http://schemas.microsoft.com/office/drawing/2014/main" xmlns="" id="{F3F94AD9-E442-451F-99F2-D46E5E11AF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043" y="3789394"/>
            <a:ext cx="4215711" cy="2810474"/>
          </a:xfrm>
          <a:prstGeom prst="rect">
            <a:avLst/>
          </a:prstGeom>
        </p:spPr>
      </p:pic>
      <p:pic>
        <p:nvPicPr>
          <p:cNvPr id="11" name="Obraz 15">
            <a:extLst>
              <a:ext uri="{FF2B5EF4-FFF2-40B4-BE49-F238E27FC236}">
                <a16:creationId xmlns:a16="http://schemas.microsoft.com/office/drawing/2014/main" xmlns="" id="{177144CF-5612-4C64-9A73-6D80717E21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8438" y="4155888"/>
            <a:ext cx="4022011" cy="2692421"/>
          </a:xfrm>
          <a:prstGeom prst="rect">
            <a:avLst/>
          </a:prstGeom>
        </p:spPr>
      </p:pic>
      <p:pic>
        <p:nvPicPr>
          <p:cNvPr id="12" name="Obraz 2">
            <a:extLst>
              <a:ext uri="{FF2B5EF4-FFF2-40B4-BE49-F238E27FC236}">
                <a16:creationId xmlns:a16="http://schemas.microsoft.com/office/drawing/2014/main" xmlns="" id="{054E0F7D-83D4-4B92-A4C8-89093F060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240" y="1694619"/>
            <a:ext cx="3641291" cy="2048226"/>
          </a:xfrm>
          <a:prstGeom prst="rect">
            <a:avLst/>
          </a:prstGeom>
        </p:spPr>
      </p:pic>
      <p:pic>
        <p:nvPicPr>
          <p:cNvPr id="13" name="Obraz 17">
            <a:extLst>
              <a:ext uri="{FF2B5EF4-FFF2-40B4-BE49-F238E27FC236}">
                <a16:creationId xmlns:a16="http://schemas.microsoft.com/office/drawing/2014/main" xmlns="" id="{EB971F95-887C-4053-B1C7-B1CBAB9F46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54764" y="1540202"/>
            <a:ext cx="4073199" cy="2726687"/>
          </a:xfrm>
          <a:prstGeom prst="rect">
            <a:avLst/>
          </a:prstGeom>
        </p:spPr>
      </p:pic>
    </p:spTree>
    <p:extLst>
      <p:ext uri="{BB962C8B-B14F-4D97-AF65-F5344CB8AC3E}">
        <p14:creationId xmlns:p14="http://schemas.microsoft.com/office/powerpoint/2010/main" val="326536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err="1"/>
              <a:t>Interreg</a:t>
            </a:r>
            <a:r>
              <a:rPr lang="pl-PL" dirty="0"/>
              <a:t> V-A </a:t>
            </a:r>
            <a:r>
              <a:rPr lang="pl-PL" dirty="0" err="1"/>
              <a:t>Česká</a:t>
            </a:r>
            <a:r>
              <a:rPr lang="pl-PL" dirty="0"/>
              <a:t> republika – Polsko   		   </a:t>
            </a:r>
            <a:r>
              <a:rPr lang="pl-PL" dirty="0" err="1"/>
              <a:t>Společný</a:t>
            </a:r>
            <a:r>
              <a:rPr lang="pl-PL" dirty="0"/>
              <a:t> </a:t>
            </a:r>
            <a:r>
              <a:rPr lang="pl-PL" dirty="0" err="1"/>
              <a:t>sekretariát</a:t>
            </a:r>
            <a:r>
              <a:rPr lang="pl-PL" dirty="0"/>
              <a:t>, </a:t>
            </a:r>
            <a:r>
              <a:rPr lang="pl-PL" dirty="0" err="1"/>
              <a:t>Hálkova</a:t>
            </a:r>
            <a:r>
              <a:rPr lang="pl-PL" dirty="0"/>
              <a:t> 2, Olomouc  </a:t>
            </a:r>
            <a:r>
              <a:rPr lang="pl-PL" b="1" dirty="0"/>
              <a:t>www.cz-pl.eu    				   </a:t>
            </a:r>
            <a:r>
              <a:rPr lang="pl-PL" dirty="0"/>
              <a:t>email: js.olomouc@crr.cz </a:t>
            </a:r>
          </a:p>
        </p:txBody>
      </p:sp>
      <p:sp>
        <p:nvSpPr>
          <p:cNvPr id="5" name="Tytuł 4"/>
          <p:cNvSpPr>
            <a:spLocks noGrp="1"/>
          </p:cNvSpPr>
          <p:nvPr>
            <p:ph type="title" idx="4294967295"/>
          </p:nvPr>
        </p:nvSpPr>
        <p:spPr>
          <a:xfrm>
            <a:off x="0" y="548680"/>
            <a:ext cx="8229600" cy="1008112"/>
          </a:xfrm>
        </p:spPr>
        <p:txBody>
          <a:bodyPr/>
          <a:lstStyle/>
          <a:p>
            <a:pPr>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3200" b="1" dirty="0" smtClean="0"/>
              <a:t>      </a:t>
            </a:r>
            <a:endParaRPr lang="pl-PL" sz="3000" u="sng" dirty="0">
              <a:effectLst>
                <a:outerShdw blurRad="38100" dist="38100" dir="2700000" algn="tl">
                  <a:srgbClr val="000000">
                    <a:alpha val="43137"/>
                  </a:srgbClr>
                </a:outerShdw>
              </a:effectLst>
            </a:endParaRPr>
          </a:p>
        </p:txBody>
      </p:sp>
      <p:sp>
        <p:nvSpPr>
          <p:cNvPr id="12" name="Zástupný symbol pro obsah 11"/>
          <p:cNvSpPr>
            <a:spLocks noGrp="1"/>
          </p:cNvSpPr>
          <p:nvPr>
            <p:ph idx="4294967295"/>
          </p:nvPr>
        </p:nvSpPr>
        <p:spPr>
          <a:xfrm>
            <a:off x="287523" y="1556792"/>
            <a:ext cx="8568952" cy="4464495"/>
          </a:xfrm>
        </p:spPr>
        <p:txBody>
          <a:bodyPr>
            <a:normAutofit/>
          </a:bodyPr>
          <a:lstStyle/>
          <a:p>
            <a:pPr>
              <a:spcBef>
                <a:spcPts val="1200"/>
              </a:spcBef>
            </a:pPr>
            <a:r>
              <a:rPr lang="pl-PL" sz="1500" b="1" dirty="0" smtClean="0">
                <a:solidFill>
                  <a:schemeClr val="tx2"/>
                </a:solidFill>
                <a:latin typeface="+mn-lt"/>
                <a:ea typeface="+mj-ea"/>
                <a:cs typeface="+mj-cs"/>
              </a:rPr>
              <a:t>Oś Priorytetowa 2</a:t>
            </a:r>
            <a:endParaRPr lang="pl-PL" sz="1500" b="1" dirty="0">
              <a:solidFill>
                <a:schemeClr val="tx2"/>
              </a:solidFill>
              <a:latin typeface="+mn-lt"/>
              <a:ea typeface="+mj-ea"/>
              <a:cs typeface="+mj-cs"/>
            </a:endParaRPr>
          </a:p>
          <a:p>
            <a:pPr>
              <a:spcBef>
                <a:spcPts val="1200"/>
              </a:spcBef>
            </a:pPr>
            <a:r>
              <a:rPr lang="cs-CZ" sz="1500" b="1" dirty="0" smtClean="0">
                <a:solidFill>
                  <a:schemeClr val="tx2"/>
                </a:solidFill>
                <a:latin typeface="+mn-lt"/>
                <a:ea typeface="+mj-ea"/>
                <a:cs typeface="+mj-cs"/>
              </a:rPr>
              <a:t>CZ.11.2.45/0.0/0.0/15_003/0000291</a:t>
            </a:r>
          </a:p>
          <a:p>
            <a:pPr>
              <a:spcBef>
                <a:spcPts val="1200"/>
              </a:spcBef>
            </a:pPr>
            <a:r>
              <a:rPr lang="cs-CZ" sz="1500" dirty="0" smtClean="0">
                <a:solidFill>
                  <a:schemeClr val="tx2"/>
                </a:solidFill>
                <a:latin typeface="+mn-lt"/>
                <a:ea typeface="+mj-ea"/>
                <a:cs typeface="+mj-cs"/>
              </a:rPr>
              <a:t>PW –</a:t>
            </a:r>
            <a:r>
              <a:rPr lang="cs-CZ" sz="1500" dirty="0">
                <a:solidFill>
                  <a:schemeClr val="tx2"/>
                </a:solidFill>
                <a:latin typeface="+mn-lt"/>
                <a:ea typeface="+mj-ea"/>
                <a:cs typeface="+mj-cs"/>
              </a:rPr>
              <a:t> Město Bohumín (CZ)</a:t>
            </a:r>
          </a:p>
          <a:p>
            <a:pPr>
              <a:spcBef>
                <a:spcPts val="1200"/>
              </a:spcBef>
            </a:pPr>
            <a:r>
              <a:rPr lang="cs-CZ" sz="1500" dirty="0" err="1" smtClean="0">
                <a:solidFill>
                  <a:schemeClr val="tx2"/>
                </a:solidFill>
                <a:latin typeface="+mn-lt"/>
                <a:ea typeface="+mj-ea"/>
                <a:cs typeface="+mj-cs"/>
              </a:rPr>
              <a:t>Partnerzy</a:t>
            </a:r>
            <a:r>
              <a:rPr lang="cs-CZ" sz="1500" dirty="0" smtClean="0">
                <a:solidFill>
                  <a:schemeClr val="tx2"/>
                </a:solidFill>
                <a:latin typeface="+mn-lt"/>
                <a:ea typeface="+mj-ea"/>
                <a:cs typeface="+mj-cs"/>
              </a:rPr>
              <a:t> – </a:t>
            </a:r>
            <a:r>
              <a:rPr lang="cs-CZ" sz="1500" dirty="0">
                <a:solidFill>
                  <a:schemeClr val="tx2"/>
                </a:solidFill>
                <a:latin typeface="+mn-lt"/>
                <a:ea typeface="+mj-ea"/>
                <a:cs typeface="+mj-cs"/>
              </a:rPr>
              <a:t>Obec Šilheřovice (CZ), Gmina Krzyżanowice (PL)</a:t>
            </a:r>
          </a:p>
          <a:p>
            <a:r>
              <a:rPr lang="pl-PL" sz="1500" dirty="0" smtClean="0">
                <a:solidFill>
                  <a:schemeClr val="tx2"/>
                </a:solidFill>
                <a:latin typeface="+mn-lt"/>
                <a:ea typeface="+mj-ea"/>
                <a:cs typeface="+mj-cs"/>
              </a:rPr>
              <a:t>Całkowite </a:t>
            </a:r>
            <a:r>
              <a:rPr lang="pl-PL" sz="1500" dirty="0">
                <a:solidFill>
                  <a:schemeClr val="tx2"/>
                </a:solidFill>
                <a:latin typeface="+mn-lt"/>
                <a:ea typeface="+mj-ea"/>
                <a:cs typeface="+mj-cs"/>
              </a:rPr>
              <a:t>wydatki kwalifikowalne - </a:t>
            </a:r>
            <a:r>
              <a:rPr lang="cs-CZ" sz="1600" dirty="0"/>
              <a:t> </a:t>
            </a:r>
            <a:r>
              <a:rPr lang="cs-CZ" sz="1500" dirty="0">
                <a:solidFill>
                  <a:schemeClr val="tx2"/>
                </a:solidFill>
                <a:latin typeface="+mn-lt"/>
                <a:ea typeface="+mj-ea"/>
                <a:cs typeface="+mj-cs"/>
              </a:rPr>
              <a:t>524 359,75 </a:t>
            </a:r>
            <a:r>
              <a:rPr lang="pl-PL" sz="1500" dirty="0">
                <a:solidFill>
                  <a:schemeClr val="tx2"/>
                </a:solidFill>
                <a:latin typeface="+mn-lt"/>
                <a:ea typeface="+mj-ea"/>
                <a:cs typeface="+mj-cs"/>
              </a:rPr>
              <a:t>€</a:t>
            </a:r>
          </a:p>
          <a:p>
            <a:pPr>
              <a:spcBef>
                <a:spcPts val="1200"/>
              </a:spcBef>
            </a:pPr>
            <a:r>
              <a:rPr lang="pl-PL" sz="1500" dirty="0">
                <a:solidFill>
                  <a:schemeClr val="tx2"/>
                </a:solidFill>
                <a:latin typeface="+mn-lt"/>
                <a:ea typeface="+mj-ea"/>
                <a:cs typeface="+mj-cs"/>
              </a:rPr>
              <a:t>EFRR – </a:t>
            </a:r>
            <a:r>
              <a:rPr lang="cs-CZ" sz="1500" dirty="0">
                <a:solidFill>
                  <a:schemeClr val="tx2"/>
                </a:solidFill>
                <a:latin typeface="+mn-lt"/>
                <a:ea typeface="+mj-ea"/>
                <a:cs typeface="+mj-cs"/>
              </a:rPr>
              <a:t> 445 705,78 </a:t>
            </a:r>
            <a:r>
              <a:rPr lang="pl-PL" sz="1500" dirty="0">
                <a:solidFill>
                  <a:schemeClr val="tx2"/>
                </a:solidFill>
                <a:latin typeface="+mn-lt"/>
                <a:ea typeface="+mj-ea"/>
                <a:cs typeface="+mj-cs"/>
              </a:rPr>
              <a:t>€</a:t>
            </a:r>
          </a:p>
          <a:p>
            <a:r>
              <a:rPr lang="pl-PL" sz="1400" dirty="0" smtClean="0">
                <a:solidFill>
                  <a:schemeClr val="accent3">
                    <a:lumMod val="75000"/>
                  </a:schemeClr>
                </a:solidFill>
              </a:rPr>
              <a:t>O </a:t>
            </a:r>
            <a:r>
              <a:rPr lang="pl-PL" sz="1400" dirty="0">
                <a:solidFill>
                  <a:schemeClr val="accent3">
                    <a:lumMod val="75000"/>
                  </a:schemeClr>
                </a:solidFill>
              </a:rPr>
              <a:t>projekcie: Głównym celem jest zwiększenie dostępu do atrakcji turystycznych </a:t>
            </a:r>
            <a:r>
              <a:rPr lang="pl-PL" sz="1400" dirty="0" smtClean="0">
                <a:solidFill>
                  <a:schemeClr val="accent3">
                    <a:lumMod val="75000"/>
                  </a:schemeClr>
                </a:solidFill>
              </a:rPr>
              <a:t>części </a:t>
            </a:r>
            <a:r>
              <a:rPr lang="pl-PL" sz="1400" dirty="0">
                <a:solidFill>
                  <a:schemeClr val="accent3">
                    <a:lumMod val="75000"/>
                  </a:schemeClr>
                </a:solidFill>
              </a:rPr>
              <a:t>pogranicza, </a:t>
            </a:r>
            <a:r>
              <a:rPr lang="pl-PL" sz="1400" dirty="0" smtClean="0">
                <a:solidFill>
                  <a:schemeClr val="accent3">
                    <a:lumMod val="75000"/>
                  </a:schemeClr>
                </a:solidFill>
              </a:rPr>
              <a:t>poprawa świadomości </a:t>
            </a:r>
            <a:r>
              <a:rPr lang="pl-PL" sz="1400" dirty="0">
                <a:solidFill>
                  <a:schemeClr val="accent3">
                    <a:lumMod val="75000"/>
                  </a:schemeClr>
                </a:solidFill>
              </a:rPr>
              <a:t>mieszkańców i zwiedzających o kulturalnych i przyrodniczych atrakcjach co przełoży </a:t>
            </a:r>
            <a:r>
              <a:rPr lang="pl-PL" sz="1400" dirty="0" smtClean="0">
                <a:solidFill>
                  <a:schemeClr val="accent3">
                    <a:lumMod val="75000"/>
                  </a:schemeClr>
                </a:solidFill>
              </a:rPr>
              <a:t>się na </a:t>
            </a:r>
            <a:r>
              <a:rPr lang="pl-PL" sz="1400" dirty="0">
                <a:solidFill>
                  <a:schemeClr val="accent3">
                    <a:lumMod val="75000"/>
                  </a:schemeClr>
                </a:solidFill>
              </a:rPr>
              <a:t>wzrost ruchu turystycznego. Realizacja projektu przyczyni się do stworzenia </a:t>
            </a:r>
            <a:r>
              <a:rPr lang="pl-PL" sz="1400" dirty="0" smtClean="0">
                <a:solidFill>
                  <a:schemeClr val="accent3">
                    <a:lumMod val="75000"/>
                  </a:schemeClr>
                </a:solidFill>
              </a:rPr>
              <a:t>przestrzeni współpracy </a:t>
            </a:r>
            <a:r>
              <a:rPr lang="pl-PL" sz="1400" dirty="0">
                <a:solidFill>
                  <a:schemeClr val="accent3">
                    <a:lumMod val="75000"/>
                  </a:schemeClr>
                </a:solidFill>
              </a:rPr>
              <a:t>mającej na celu osiągnięcie powiązań istniejącej sieci szlaków turystycznych </a:t>
            </a:r>
            <a:r>
              <a:rPr lang="pl-PL" sz="1400" dirty="0" smtClean="0">
                <a:solidFill>
                  <a:schemeClr val="accent3">
                    <a:lumMod val="75000"/>
                  </a:schemeClr>
                </a:solidFill>
              </a:rPr>
              <a:t>i rowerowych </a:t>
            </a:r>
            <a:r>
              <a:rPr lang="pl-PL" sz="1400" dirty="0">
                <a:solidFill>
                  <a:schemeClr val="accent3">
                    <a:lumMod val="75000"/>
                  </a:schemeClr>
                </a:solidFill>
              </a:rPr>
              <a:t>prowadzących do wzrostu potencjału turystycznego. Innym celem projektu jest poznanie potencjału przyrodniczego miejscowości pogranicza z wykorzystaniem powstałej w ramach </a:t>
            </a:r>
            <a:r>
              <a:rPr lang="pl-PL" sz="1400" dirty="0" smtClean="0">
                <a:solidFill>
                  <a:schemeClr val="accent3">
                    <a:lumMod val="75000"/>
                  </a:schemeClr>
                </a:solidFill>
              </a:rPr>
              <a:t>projektu infrastruktury </a:t>
            </a:r>
            <a:r>
              <a:rPr lang="pl-PL" sz="1400" dirty="0">
                <a:solidFill>
                  <a:schemeClr val="accent3">
                    <a:lumMod val="75000"/>
                  </a:schemeClr>
                </a:solidFill>
              </a:rPr>
              <a:t>tj. wieży widokowej czy ścieżki naukowo-dydaktycznej.</a:t>
            </a:r>
          </a:p>
        </p:txBody>
      </p:sp>
      <p:sp>
        <p:nvSpPr>
          <p:cNvPr id="3" name="TextovéPole 2"/>
          <p:cNvSpPr txBox="1"/>
          <p:nvPr/>
        </p:nvSpPr>
        <p:spPr>
          <a:xfrm>
            <a:off x="1" y="941215"/>
            <a:ext cx="9143999" cy="400110"/>
          </a:xfrm>
          <a:prstGeom prst="rect">
            <a:avLst/>
          </a:prstGeom>
          <a:noFill/>
        </p:spPr>
        <p:txBody>
          <a:bodyPr wrap="square" rtlCol="0">
            <a:spAutoFit/>
          </a:bodyPr>
          <a:lstStyle/>
          <a:p>
            <a:pPr algn="ctr"/>
            <a:r>
              <a:rPr lang="pl-PL" sz="2000" b="1" u="sng" dirty="0">
                <a:solidFill>
                  <a:schemeClr val="accent3">
                    <a:lumMod val="75000"/>
                  </a:schemeClr>
                </a:solidFill>
              </a:rPr>
              <a:t>ODRA I OLZA BLIŻEJ TURYSTÓW I MIESZKAŃCÓW POGRANICZA</a:t>
            </a:r>
            <a:endParaRPr lang="cs-CZ" dirty="0"/>
          </a:p>
        </p:txBody>
      </p:sp>
    </p:spTree>
    <p:extLst>
      <p:ext uri="{BB962C8B-B14F-4D97-AF65-F5344CB8AC3E}">
        <p14:creationId xmlns:p14="http://schemas.microsoft.com/office/powerpoint/2010/main" val="1888931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8447"/>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err="1"/>
              <a:t>Interreg</a:t>
            </a:r>
            <a:r>
              <a:rPr lang="pl-PL" dirty="0"/>
              <a:t> V-A </a:t>
            </a:r>
            <a:r>
              <a:rPr lang="pl-PL" dirty="0" err="1"/>
              <a:t>Česká</a:t>
            </a:r>
            <a:r>
              <a:rPr lang="pl-PL" dirty="0"/>
              <a:t> republika – Polsko   		   </a:t>
            </a:r>
            <a:r>
              <a:rPr lang="pl-PL" dirty="0" err="1"/>
              <a:t>Společný</a:t>
            </a:r>
            <a:r>
              <a:rPr lang="pl-PL" dirty="0"/>
              <a:t> </a:t>
            </a:r>
            <a:r>
              <a:rPr lang="pl-PL" dirty="0" err="1"/>
              <a:t>sekretariát</a:t>
            </a:r>
            <a:r>
              <a:rPr lang="pl-PL" dirty="0"/>
              <a:t>, </a:t>
            </a:r>
            <a:r>
              <a:rPr lang="pl-PL" dirty="0" err="1"/>
              <a:t>Hálkova</a:t>
            </a:r>
            <a:r>
              <a:rPr lang="pl-PL" dirty="0"/>
              <a:t> 2, Olomouc  </a:t>
            </a:r>
            <a:r>
              <a:rPr lang="pl-PL" b="1" dirty="0"/>
              <a:t>www.cz-pl.eu    				   </a:t>
            </a:r>
            <a:r>
              <a:rPr lang="pl-PL" dirty="0"/>
              <a:t>email: js.olomouc@crr.cz </a:t>
            </a:r>
          </a:p>
        </p:txBody>
      </p:sp>
      <p:sp>
        <p:nvSpPr>
          <p:cNvPr id="5" name="Tytuł 4"/>
          <p:cNvSpPr>
            <a:spLocks noGrp="1"/>
          </p:cNvSpPr>
          <p:nvPr>
            <p:ph type="title" idx="4294967295"/>
          </p:nvPr>
        </p:nvSpPr>
        <p:spPr>
          <a:xfrm>
            <a:off x="-1674168" y="5650880"/>
            <a:ext cx="8085584" cy="1350292"/>
          </a:xfrm>
        </p:spPr>
        <p:txBody>
          <a:bodyPr/>
          <a:lstStyle/>
          <a:p>
            <a:pPr>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1200" dirty="0" smtClean="0">
                <a:effectLst/>
              </a:rPr>
              <a:t>      Źródło zdjęć: </a:t>
            </a:r>
            <a:r>
              <a:rPr lang="pl-PL" altLang="pl-PL" sz="1200" dirty="0" err="1" smtClean="0">
                <a:effectLst/>
              </a:rPr>
              <a:t>facebook</a:t>
            </a:r>
            <a:r>
              <a:rPr lang="pl-PL" altLang="pl-PL" sz="1200" dirty="0" smtClean="0">
                <a:effectLst/>
              </a:rPr>
              <a:t> </a:t>
            </a:r>
            <a:r>
              <a:rPr lang="pl-PL" altLang="pl-PL" sz="1200" dirty="0" err="1" smtClean="0">
                <a:effectLst/>
              </a:rPr>
              <a:t>Żelazyny</a:t>
            </a:r>
            <a:r>
              <a:rPr lang="pl-PL" altLang="pl-PL" sz="1200" dirty="0" smtClean="0">
                <a:effectLst/>
              </a:rPr>
              <a:t> szlak rowerowy</a:t>
            </a:r>
            <a:r>
              <a:rPr lang="pl-PL" altLang="pl-PL" sz="1400" b="1" dirty="0" smtClean="0"/>
              <a:t/>
            </a:r>
            <a:br>
              <a:rPr lang="pl-PL" altLang="pl-PL" sz="1400" b="1" dirty="0" smtClean="0"/>
            </a:br>
            <a:endParaRPr lang="pl-PL" sz="1400" u="sng" dirty="0">
              <a:effectLst>
                <a:outerShdw blurRad="38100" dist="38100" dir="2700000" algn="tl">
                  <a:srgbClr val="000000">
                    <a:alpha val="43137"/>
                  </a:srgbClr>
                </a:outerShdw>
              </a:effectLst>
            </a:endParaRPr>
          </a:p>
        </p:txBody>
      </p:sp>
      <p:sp>
        <p:nvSpPr>
          <p:cNvPr id="3" name="TextovéPole 2"/>
          <p:cNvSpPr txBox="1"/>
          <p:nvPr/>
        </p:nvSpPr>
        <p:spPr>
          <a:xfrm>
            <a:off x="-376040" y="1003768"/>
            <a:ext cx="9844584" cy="400110"/>
          </a:xfrm>
          <a:prstGeom prst="rect">
            <a:avLst/>
          </a:prstGeom>
          <a:noFill/>
        </p:spPr>
        <p:txBody>
          <a:bodyPr wrap="square" rtlCol="0">
            <a:spAutoFit/>
          </a:bodyPr>
          <a:lstStyle/>
          <a:p>
            <a:pPr algn="ctr"/>
            <a:r>
              <a:rPr lang="pl-PL" sz="2000" b="1" u="sng" dirty="0">
                <a:solidFill>
                  <a:schemeClr val="accent3">
                    <a:lumMod val="75000"/>
                  </a:schemeClr>
                </a:solidFill>
              </a:rPr>
              <a:t>ODRA I OLZA BLIŻEJ TURYSTÓW I MIESZKAŃCÓW POGRANICZA</a:t>
            </a:r>
            <a:endParaRPr lang="cs-CZ" sz="2000"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488" y="1437044"/>
            <a:ext cx="7620000" cy="2905125"/>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637" y="3933056"/>
            <a:ext cx="6696744" cy="2816328"/>
          </a:xfrm>
          <a:prstGeom prst="rect">
            <a:avLst/>
          </a:prstGeom>
        </p:spPr>
      </p:pic>
    </p:spTree>
    <p:extLst>
      <p:ext uri="{BB962C8B-B14F-4D97-AF65-F5344CB8AC3E}">
        <p14:creationId xmlns:p14="http://schemas.microsoft.com/office/powerpoint/2010/main" val="526920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8680"/>
            <a:ext cx="8229600" cy="1600200"/>
          </a:xfrm>
        </p:spPr>
        <p:txBody>
          <a:bodyPr/>
          <a:lstStyle/>
          <a:p>
            <a:r>
              <a:rPr lang="cs-CZ" sz="2800" b="1" dirty="0" smtClean="0"/>
              <a:t>Harmonogram na rok 2019 </a:t>
            </a:r>
            <a:r>
              <a:rPr lang="pl-PL" sz="2800" b="1" dirty="0" smtClean="0"/>
              <a:t>/ </a:t>
            </a:r>
            <a:r>
              <a:rPr lang="pl-PL" sz="2800" b="1" smtClean="0"/>
              <a:t/>
            </a:r>
            <a:br>
              <a:rPr lang="pl-PL" sz="2800" b="1" smtClean="0"/>
            </a:br>
            <a:r>
              <a:rPr lang="pl-PL" sz="2800" b="1" smtClean="0"/>
              <a:t>Harmonogram </a:t>
            </a:r>
            <a:r>
              <a:rPr lang="pl-PL" sz="2800" b="1" dirty="0" smtClean="0"/>
              <a:t>na 2019</a:t>
            </a:r>
            <a:endParaRPr lang="cs-CZ" sz="2800" b="1" dirty="0"/>
          </a:p>
        </p:txBody>
      </p:sp>
      <p:graphicFrame>
        <p:nvGraphicFramePr>
          <p:cNvPr id="6" name="Zástupný symbol pro obsah 5"/>
          <p:cNvGraphicFramePr>
            <a:graphicFrameLocks noGrp="1"/>
          </p:cNvGraphicFramePr>
          <p:nvPr>
            <p:ph idx="1"/>
            <p:extLst/>
          </p:nvPr>
        </p:nvGraphicFramePr>
        <p:xfrm>
          <a:off x="457200" y="2565400"/>
          <a:ext cx="8229600" cy="2447776"/>
        </p:xfrm>
        <a:graphic>
          <a:graphicData uri="http://schemas.openxmlformats.org/drawingml/2006/table">
            <a:tbl>
              <a:tblPr firstRow="1" bandRow="1">
                <a:tableStyleId>{5C22544A-7EE6-4342-B048-85BDC9FD1C3A}</a:tableStyleId>
              </a:tblPr>
              <a:tblGrid>
                <a:gridCol w="1378496"/>
                <a:gridCol w="1913344"/>
                <a:gridCol w="1645920"/>
                <a:gridCol w="1985352"/>
                <a:gridCol w="1306488"/>
              </a:tblGrid>
              <a:tr h="1367656">
                <a:tc>
                  <a:txBody>
                    <a:bodyPr/>
                    <a:lstStyle/>
                    <a:p>
                      <a:pPr algn="ctr"/>
                      <a:r>
                        <a:rPr lang="cs-CZ" sz="1800" b="1" i="0" u="none" strike="noStrike" kern="1200" baseline="0" dirty="0" smtClean="0">
                          <a:solidFill>
                            <a:schemeClr val="lt1"/>
                          </a:solidFill>
                          <a:latin typeface="+mn-lt"/>
                          <a:ea typeface="+mn-ea"/>
                          <a:cs typeface="+mn-cs"/>
                        </a:rPr>
                        <a:t>Prioritní osa / </a:t>
                      </a:r>
                      <a:r>
                        <a:rPr lang="cs-CZ" sz="1800" b="1" i="0" u="none" strike="noStrike" kern="1200" baseline="0" dirty="0" err="1" smtClean="0">
                          <a:solidFill>
                            <a:schemeClr val="lt1"/>
                          </a:solidFill>
                          <a:latin typeface="+mn-lt"/>
                          <a:ea typeface="+mn-ea"/>
                          <a:cs typeface="+mn-cs"/>
                        </a:rPr>
                        <a:t>Oś</a:t>
                      </a:r>
                      <a:r>
                        <a:rPr lang="cs-CZ" sz="1800" b="1" i="0" u="none" strike="noStrike" kern="1200" baseline="0" dirty="0" smtClean="0">
                          <a:solidFill>
                            <a:schemeClr val="lt1"/>
                          </a:solidFill>
                          <a:latin typeface="+mn-lt"/>
                          <a:ea typeface="+mn-ea"/>
                          <a:cs typeface="+mn-cs"/>
                        </a:rPr>
                        <a:t> </a:t>
                      </a:r>
                      <a:r>
                        <a:rPr lang="cs-CZ" sz="1800" b="1" i="0" u="none" strike="noStrike" kern="1200" baseline="0" dirty="0" err="1" smtClean="0">
                          <a:solidFill>
                            <a:schemeClr val="lt1"/>
                          </a:solidFill>
                          <a:latin typeface="+mn-lt"/>
                          <a:ea typeface="+mn-ea"/>
                          <a:cs typeface="+mn-cs"/>
                        </a:rPr>
                        <a:t>priorytetowa</a:t>
                      </a:r>
                      <a:r>
                        <a:rPr lang="cs-CZ" sz="1800" b="0" i="0" u="none" strike="noStrike" kern="1200" baseline="0" dirty="0" smtClean="0">
                          <a:solidFill>
                            <a:schemeClr val="lt1"/>
                          </a:solidFill>
                          <a:latin typeface="+mn-lt"/>
                          <a:ea typeface="+mn-ea"/>
                          <a:cs typeface="+mn-cs"/>
                        </a:rPr>
                        <a:t>	</a:t>
                      </a:r>
                    </a:p>
                    <a:p>
                      <a:pPr algn="ctr"/>
                      <a:endParaRPr lang="cs-CZ" dirty="0"/>
                    </a:p>
                  </a:txBody>
                  <a:tcPr anchor="ctr"/>
                </a:tc>
                <a:tc>
                  <a:txBody>
                    <a:bodyPr/>
                    <a:lstStyle/>
                    <a:p>
                      <a:pPr algn="ctr"/>
                      <a:r>
                        <a:rPr lang="cs-CZ" sz="1800" b="1" i="0" u="none" strike="noStrike" kern="1200" baseline="0" dirty="0" smtClean="0">
                          <a:solidFill>
                            <a:schemeClr val="lt1"/>
                          </a:solidFill>
                          <a:latin typeface="+mn-lt"/>
                          <a:ea typeface="+mn-ea"/>
                          <a:cs typeface="+mn-cs"/>
                        </a:rPr>
                        <a:t>Projektový záměr / </a:t>
                      </a:r>
                      <a:r>
                        <a:rPr lang="cs-CZ" sz="1800" b="1" i="0" u="none" strike="noStrike" kern="1200" baseline="0" dirty="0" err="1" smtClean="0">
                          <a:solidFill>
                            <a:schemeClr val="lt1"/>
                          </a:solidFill>
                          <a:latin typeface="+mn-lt"/>
                          <a:ea typeface="+mn-ea"/>
                          <a:cs typeface="+mn-cs"/>
                        </a:rPr>
                        <a:t>Propozycja</a:t>
                      </a:r>
                      <a:r>
                        <a:rPr lang="cs-CZ" sz="1800" b="1" i="0" u="none" strike="noStrike" kern="1200" baseline="0" dirty="0" smtClean="0">
                          <a:solidFill>
                            <a:schemeClr val="lt1"/>
                          </a:solidFill>
                          <a:latin typeface="+mn-lt"/>
                          <a:ea typeface="+mn-ea"/>
                          <a:cs typeface="+mn-cs"/>
                        </a:rPr>
                        <a:t> projektu</a:t>
                      </a:r>
                      <a:r>
                        <a:rPr lang="cs-CZ" sz="1800" b="0" i="0" u="none" strike="noStrike" kern="1200" baseline="0" dirty="0" smtClean="0">
                          <a:solidFill>
                            <a:schemeClr val="lt1"/>
                          </a:solidFill>
                          <a:latin typeface="+mn-lt"/>
                          <a:ea typeface="+mn-ea"/>
                          <a:cs typeface="+mn-cs"/>
                        </a:rPr>
                        <a:t>	</a:t>
                      </a:r>
                    </a:p>
                    <a:p>
                      <a:pPr algn="ctr"/>
                      <a:endParaRPr lang="cs-CZ" dirty="0"/>
                    </a:p>
                  </a:txBody>
                  <a:tcPr anchor="ctr"/>
                </a:tc>
                <a:tc>
                  <a:txBody>
                    <a:bodyPr/>
                    <a:lstStyle/>
                    <a:p>
                      <a:pPr algn="ctr"/>
                      <a:r>
                        <a:rPr lang="cs-CZ" sz="1800" b="1" i="0" u="none" strike="noStrike" kern="1200" baseline="0" dirty="0" smtClean="0">
                          <a:solidFill>
                            <a:schemeClr val="lt1"/>
                          </a:solidFill>
                          <a:latin typeface="+mn-lt"/>
                          <a:ea typeface="+mn-ea"/>
                          <a:cs typeface="+mn-cs"/>
                        </a:rPr>
                        <a:t>Projektová žádost / </a:t>
                      </a:r>
                      <a:r>
                        <a:rPr lang="cs-CZ" sz="1800" b="1" i="0" u="none" strike="noStrike" kern="1200" baseline="0" dirty="0" err="1" smtClean="0">
                          <a:solidFill>
                            <a:schemeClr val="lt1"/>
                          </a:solidFill>
                          <a:latin typeface="+mn-lt"/>
                          <a:ea typeface="+mn-ea"/>
                          <a:cs typeface="+mn-cs"/>
                        </a:rPr>
                        <a:t>Wniosek</a:t>
                      </a:r>
                      <a:r>
                        <a:rPr lang="cs-CZ" sz="1800" b="1" i="0" u="none" strike="noStrike" kern="1200" baseline="0" dirty="0" smtClean="0">
                          <a:solidFill>
                            <a:schemeClr val="lt1"/>
                          </a:solidFill>
                          <a:latin typeface="+mn-lt"/>
                          <a:ea typeface="+mn-ea"/>
                          <a:cs typeface="+mn-cs"/>
                        </a:rPr>
                        <a:t> </a:t>
                      </a:r>
                      <a:r>
                        <a:rPr lang="cs-CZ" sz="1800" b="1" i="0" u="none" strike="noStrike" kern="1200" baseline="0" dirty="0" err="1" smtClean="0">
                          <a:solidFill>
                            <a:schemeClr val="lt1"/>
                          </a:solidFill>
                          <a:latin typeface="+mn-lt"/>
                          <a:ea typeface="+mn-ea"/>
                          <a:cs typeface="+mn-cs"/>
                        </a:rPr>
                        <a:t>projektowy</a:t>
                      </a:r>
                      <a:endParaRPr lang="cs-CZ" sz="1800" b="0" i="0" u="none" strike="noStrike" kern="1200" baseline="0" dirty="0" smtClean="0">
                        <a:solidFill>
                          <a:schemeClr val="lt1"/>
                        </a:solidFill>
                        <a:latin typeface="+mn-lt"/>
                        <a:ea typeface="+mn-ea"/>
                        <a:cs typeface="+mn-cs"/>
                      </a:endParaRPr>
                    </a:p>
                    <a:p>
                      <a:pPr algn="ctr"/>
                      <a:endParaRPr lang="cs-CZ" dirty="0"/>
                    </a:p>
                  </a:txBody>
                  <a:tcPr anchor="ctr"/>
                </a:tc>
                <a:tc>
                  <a:txBody>
                    <a:bodyPr/>
                    <a:lstStyle/>
                    <a:p>
                      <a:pPr algn="ctr"/>
                      <a:r>
                        <a:rPr lang="cs-CZ" sz="1800" b="1" i="0" u="none" strike="noStrike" kern="1200" baseline="0" dirty="0" smtClean="0">
                          <a:solidFill>
                            <a:schemeClr val="lt1"/>
                          </a:solidFill>
                          <a:latin typeface="+mn-lt"/>
                          <a:ea typeface="+mn-ea"/>
                          <a:cs typeface="+mn-cs"/>
                        </a:rPr>
                        <a:t>Indikativní alokace - EFRR / </a:t>
                      </a:r>
                      <a:r>
                        <a:rPr lang="cs-CZ" sz="1800" b="1" i="0" u="none" strike="noStrike" kern="1200" baseline="0" dirty="0" err="1" smtClean="0">
                          <a:solidFill>
                            <a:schemeClr val="lt1"/>
                          </a:solidFill>
                          <a:latin typeface="+mn-lt"/>
                          <a:ea typeface="+mn-ea"/>
                          <a:cs typeface="+mn-cs"/>
                        </a:rPr>
                        <a:t>Indykatywna</a:t>
                      </a:r>
                      <a:r>
                        <a:rPr lang="cs-CZ" sz="1800" b="1" i="0" u="none" strike="noStrike" kern="1200" baseline="0" dirty="0" smtClean="0">
                          <a:solidFill>
                            <a:schemeClr val="lt1"/>
                          </a:solidFill>
                          <a:latin typeface="+mn-lt"/>
                          <a:ea typeface="+mn-ea"/>
                          <a:cs typeface="+mn-cs"/>
                        </a:rPr>
                        <a:t> </a:t>
                      </a:r>
                      <a:r>
                        <a:rPr lang="cs-CZ" sz="1800" b="1" i="0" u="none" strike="noStrike" kern="1200" baseline="0" dirty="0" err="1" smtClean="0">
                          <a:solidFill>
                            <a:schemeClr val="lt1"/>
                          </a:solidFill>
                          <a:latin typeface="+mn-lt"/>
                          <a:ea typeface="+mn-ea"/>
                          <a:cs typeface="+mn-cs"/>
                        </a:rPr>
                        <a:t>Alokacja</a:t>
                      </a:r>
                      <a:r>
                        <a:rPr lang="cs-CZ" sz="1800" b="1" i="0" u="none" strike="noStrike" kern="1200" baseline="0" dirty="0" smtClean="0">
                          <a:solidFill>
                            <a:schemeClr val="lt1"/>
                          </a:solidFill>
                          <a:latin typeface="+mn-lt"/>
                          <a:ea typeface="+mn-ea"/>
                          <a:cs typeface="+mn-cs"/>
                        </a:rPr>
                        <a:t> - EFRR</a:t>
                      </a:r>
                      <a:r>
                        <a:rPr lang="cs-CZ" sz="1800" b="0" i="0" u="none" strike="noStrike" kern="1200" baseline="0" dirty="0" smtClean="0">
                          <a:solidFill>
                            <a:schemeClr val="lt1"/>
                          </a:solidFill>
                          <a:latin typeface="+mn-lt"/>
                          <a:ea typeface="+mn-ea"/>
                          <a:cs typeface="+mn-cs"/>
                        </a:rPr>
                        <a:t>	</a:t>
                      </a:r>
                    </a:p>
                  </a:txBody>
                  <a:tcPr anchor="ctr"/>
                </a:tc>
                <a:tc>
                  <a:txBody>
                    <a:bodyPr/>
                    <a:lstStyle/>
                    <a:p>
                      <a:pPr algn="ctr"/>
                      <a:r>
                        <a:rPr lang="cs-CZ" sz="1800" b="1" i="0" u="none" strike="noStrike" kern="1200" baseline="0" dirty="0" smtClean="0">
                          <a:solidFill>
                            <a:schemeClr val="lt1"/>
                          </a:solidFill>
                          <a:latin typeface="+mn-lt"/>
                          <a:ea typeface="+mn-ea"/>
                          <a:cs typeface="+mn-cs"/>
                        </a:rPr>
                        <a:t>MV / KM</a:t>
                      </a:r>
                      <a:r>
                        <a:rPr lang="cs-CZ" sz="1800" b="0" i="0" u="none" strike="noStrike" kern="1200" baseline="0" dirty="0" smtClean="0">
                          <a:solidFill>
                            <a:schemeClr val="lt1"/>
                          </a:solidFill>
                          <a:latin typeface="+mn-lt"/>
                          <a:ea typeface="+mn-ea"/>
                          <a:cs typeface="+mn-cs"/>
                        </a:rPr>
                        <a:t>	</a:t>
                      </a:r>
                    </a:p>
                  </a:txBody>
                  <a:tcPr anchor="ctr"/>
                </a:tc>
              </a:tr>
              <a:tr h="984736">
                <a:tc>
                  <a:txBody>
                    <a:bodyPr/>
                    <a:lstStyle/>
                    <a:p>
                      <a:pPr algn="ctr"/>
                      <a:r>
                        <a:rPr lang="cs-CZ" dirty="0" smtClean="0"/>
                        <a:t>3</a:t>
                      </a:r>
                      <a:endParaRPr lang="cs-CZ" dirty="0"/>
                    </a:p>
                  </a:txBody>
                  <a:tcPr anchor="ctr"/>
                </a:tc>
                <a:tc>
                  <a:txBody>
                    <a:bodyPr/>
                    <a:lstStyle/>
                    <a:p>
                      <a:pPr algn="ctr"/>
                      <a:r>
                        <a:rPr lang="cs-CZ" sz="1800" b="0" i="0" u="none" strike="noStrike" kern="1200" baseline="0" dirty="0" smtClean="0">
                          <a:solidFill>
                            <a:schemeClr val="dk1"/>
                          </a:solidFill>
                          <a:latin typeface="+mn-lt"/>
                          <a:ea typeface="+mn-ea"/>
                          <a:cs typeface="+mn-cs"/>
                        </a:rPr>
                        <a:t> 15.4.2019</a:t>
                      </a:r>
                    </a:p>
                  </a:txBody>
                  <a:tcPr anchor="ctr"/>
                </a:tc>
                <a:tc>
                  <a:txBody>
                    <a:bodyPr/>
                    <a:lstStyle/>
                    <a:p>
                      <a:pPr algn="ctr"/>
                      <a:r>
                        <a:rPr lang="cs-CZ" sz="1800" b="0" i="0" u="none" strike="noStrike" kern="1200" baseline="0" dirty="0" smtClean="0">
                          <a:solidFill>
                            <a:schemeClr val="dk1"/>
                          </a:solidFill>
                          <a:latin typeface="+mn-lt"/>
                          <a:ea typeface="+mn-ea"/>
                          <a:cs typeface="+mn-cs"/>
                        </a:rPr>
                        <a:t> 30.9.2019</a:t>
                      </a:r>
                    </a:p>
                  </a:txBody>
                  <a:tcPr anchor="ctr"/>
                </a:tc>
                <a:tc>
                  <a:txBody>
                    <a:bodyPr/>
                    <a:lstStyle/>
                    <a:p>
                      <a:pPr algn="ctr"/>
                      <a:r>
                        <a:rPr lang="cs-CZ" sz="1800" b="0" i="0" u="none" strike="noStrike" kern="1200" baseline="0" dirty="0" smtClean="0">
                          <a:solidFill>
                            <a:schemeClr val="dk1"/>
                          </a:solidFill>
                          <a:latin typeface="+mn-lt"/>
                          <a:ea typeface="+mn-ea"/>
                          <a:cs typeface="+mn-cs"/>
                        </a:rPr>
                        <a:t> 4 106 816,00 EUR</a:t>
                      </a:r>
                    </a:p>
                  </a:txBody>
                  <a:tcPr anchor="ctr"/>
                </a:tc>
                <a:tc>
                  <a:txBody>
                    <a:bodyPr/>
                    <a:lstStyle/>
                    <a:p>
                      <a:pPr algn="ctr"/>
                      <a:r>
                        <a:rPr lang="cs-CZ" sz="1800" b="0" i="0" u="none" strike="noStrike" kern="1200" baseline="0" dirty="0" smtClean="0">
                          <a:solidFill>
                            <a:schemeClr val="dk1"/>
                          </a:solidFill>
                          <a:latin typeface="+mn-lt"/>
                          <a:ea typeface="+mn-ea"/>
                          <a:cs typeface="+mn-cs"/>
                        </a:rPr>
                        <a:t> 30.1.2020</a:t>
                      </a:r>
                    </a:p>
                  </a:txBody>
                  <a:tcPr anchor="ctr"/>
                </a:tc>
              </a:tr>
            </a:tbl>
          </a:graphicData>
        </a:graphic>
      </p:graphicFrame>
      <p:sp>
        <p:nvSpPr>
          <p:cNvPr id="4" name="Zástupný symbol pro zápatí 3"/>
          <p:cNvSpPr>
            <a:spLocks noGrp="1"/>
          </p:cNvSpPr>
          <p:nvPr>
            <p:ph type="ftr" sz="quarter" idx="11"/>
          </p:nvPr>
        </p:nvSpPr>
        <p:spPr/>
        <p:txBody>
          <a:bodyPr/>
          <a:lstStyle/>
          <a:p>
            <a:r>
              <a:rPr lang="pl-PL" smtClean="0"/>
              <a:t>Interreg V-A Česká republika – Polsko   Společný sekretariát, Hálkova 2, Olomouc  www.cz-pl.eu    email: js.olomouc@crr.cz </a:t>
            </a:r>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Tree>
    <p:extLst>
      <p:ext uri="{BB962C8B-B14F-4D97-AF65-F5344CB8AC3E}">
        <p14:creationId xmlns:p14="http://schemas.microsoft.com/office/powerpoint/2010/main" val="2607730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a:t>Interreg V-A Česká republika – Polsko			Společný sekretariát, </a:t>
            </a:r>
            <a:r>
              <a:rPr lang="pl-PL" dirty="0" err="1" smtClean="0"/>
              <a:t>Hálkova</a:t>
            </a:r>
            <a:r>
              <a:rPr lang="pl-PL" dirty="0" smtClean="0"/>
              <a:t> 2, </a:t>
            </a:r>
            <a:r>
              <a:rPr lang="pl-PL" dirty="0"/>
              <a:t>Olomouc </a:t>
            </a:r>
          </a:p>
          <a:p>
            <a:r>
              <a:rPr lang="pl-PL" b="1" dirty="0"/>
              <a:t>www.cz-pl.eu</a:t>
            </a:r>
            <a:r>
              <a:rPr lang="pl-PL" dirty="0"/>
              <a:t>				email: js.olomouc@crr.cz</a:t>
            </a:r>
            <a:endParaRPr lang="cs-CZ" dirty="0"/>
          </a:p>
          <a:p>
            <a:r>
              <a:rPr lang="pl-PL" dirty="0" smtClean="0"/>
              <a:t>		</a:t>
            </a:r>
          </a:p>
        </p:txBody>
      </p:sp>
      <p:sp>
        <p:nvSpPr>
          <p:cNvPr id="13" name="Zástupný symbol pro obsah 12"/>
          <p:cNvSpPr>
            <a:spLocks noGrp="1"/>
          </p:cNvSpPr>
          <p:nvPr>
            <p:ph sz="quarter" idx="4294967295"/>
          </p:nvPr>
        </p:nvSpPr>
        <p:spPr>
          <a:xfrm>
            <a:off x="0" y="1341438"/>
            <a:ext cx="4041775" cy="4784725"/>
          </a:xfrm>
        </p:spPr>
        <p:txBody>
          <a:bodyPr/>
          <a:lstStyle/>
          <a:p>
            <a:pPr marL="0" indent="0" algn="ctr">
              <a:buNone/>
            </a:pPr>
            <a:r>
              <a:rPr lang="cs-CZ" sz="3600" b="1" dirty="0" smtClean="0">
                <a:solidFill>
                  <a:schemeClr val="tx2"/>
                </a:solidFill>
                <a:latin typeface="+mn-lt"/>
                <a:ea typeface="+mj-ea"/>
                <a:cs typeface="+mj-cs"/>
              </a:rPr>
              <a:t> </a:t>
            </a:r>
            <a:endParaRPr lang="cs-CZ" sz="3600" b="1" dirty="0">
              <a:solidFill>
                <a:schemeClr val="tx2"/>
              </a:solidFill>
              <a:latin typeface="+mn-lt"/>
              <a:ea typeface="+mj-ea"/>
              <a:cs typeface="+mj-cs"/>
            </a:endParaRPr>
          </a:p>
          <a:p>
            <a:pPr marL="0" indent="0">
              <a:buNone/>
            </a:pPr>
            <a:endParaRPr lang="cs-CZ" b="1" i="1" dirty="0" smtClean="0">
              <a:solidFill>
                <a:schemeClr val="accent3">
                  <a:lumMod val="75000"/>
                </a:schemeClr>
              </a:solidFill>
              <a:latin typeface="+mn-lt"/>
              <a:ea typeface="+mj-ea"/>
              <a:cs typeface="+mj-cs"/>
            </a:endParaRPr>
          </a:p>
          <a:p>
            <a:pPr marL="0" indent="0">
              <a:buNone/>
            </a:pPr>
            <a:endParaRPr lang="cs-CZ" sz="2000" b="1" dirty="0">
              <a:solidFill>
                <a:schemeClr val="tx2"/>
              </a:solidFill>
              <a:latin typeface="+mn-lt"/>
              <a:ea typeface="+mj-ea"/>
              <a:cs typeface="+mj-cs"/>
            </a:endParaRPr>
          </a:p>
        </p:txBody>
      </p:sp>
      <p:sp>
        <p:nvSpPr>
          <p:cNvPr id="5" name="Tytuł 4"/>
          <p:cNvSpPr>
            <a:spLocks noGrp="1"/>
          </p:cNvSpPr>
          <p:nvPr>
            <p:ph type="title" idx="4294967295"/>
          </p:nvPr>
        </p:nvSpPr>
        <p:spPr>
          <a:xfrm>
            <a:off x="0" y="875891"/>
            <a:ext cx="8229600" cy="791939"/>
          </a:xfrm>
        </p:spPr>
        <p:txBody>
          <a:bodyPr/>
          <a:lstStyle/>
          <a:p>
            <a:pPr>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2400" b="1" dirty="0">
                <a:solidFill>
                  <a:srgbClr val="0070C0"/>
                </a:solidFill>
                <a:latin typeface="+mj-lt"/>
                <a:ea typeface="+mn-ea"/>
                <a:cs typeface="+mn-cs"/>
              </a:rPr>
              <a:t>      Oś </a:t>
            </a:r>
            <a:r>
              <a:rPr lang="pl-PL" altLang="pl-PL" sz="2400" b="1" dirty="0" err="1">
                <a:solidFill>
                  <a:srgbClr val="0070C0"/>
                </a:solidFill>
                <a:latin typeface="+mj-lt"/>
                <a:ea typeface="+mn-ea"/>
                <a:cs typeface="+mn-cs"/>
              </a:rPr>
              <a:t>Piorytetowa</a:t>
            </a:r>
            <a:r>
              <a:rPr lang="pl-PL" altLang="pl-PL" sz="2400" b="1" dirty="0">
                <a:solidFill>
                  <a:srgbClr val="0070C0"/>
                </a:solidFill>
                <a:latin typeface="+mj-lt"/>
                <a:ea typeface="+mn-ea"/>
                <a:cs typeface="+mn-cs"/>
              </a:rPr>
              <a:t> 3</a:t>
            </a:r>
            <a:endParaRPr lang="pl-PL" sz="2400" b="1" dirty="0">
              <a:solidFill>
                <a:srgbClr val="0070C0"/>
              </a:solidFill>
              <a:latin typeface="+mj-lt"/>
              <a:ea typeface="+mn-ea"/>
              <a:cs typeface="+mn-cs"/>
            </a:endParaRPr>
          </a:p>
        </p:txBody>
      </p:sp>
      <p:sp>
        <p:nvSpPr>
          <p:cNvPr id="12" name="Zástupný symbol pro obsah 11"/>
          <p:cNvSpPr>
            <a:spLocks noGrp="1"/>
          </p:cNvSpPr>
          <p:nvPr>
            <p:ph idx="4294967295"/>
          </p:nvPr>
        </p:nvSpPr>
        <p:spPr>
          <a:xfrm>
            <a:off x="161764" y="1412776"/>
            <a:ext cx="8820472" cy="4535958"/>
          </a:xfrm>
        </p:spPr>
        <p:txBody>
          <a:bodyPr>
            <a:normAutofit lnSpcReduction="10000"/>
          </a:bodyPr>
          <a:lstStyle/>
          <a:p>
            <a:pPr marL="0" indent="0" algn="just">
              <a:spcBef>
                <a:spcPts val="1200"/>
              </a:spcBef>
              <a:buNone/>
            </a:pPr>
            <a:endParaRPr lang="pl-PL" sz="2000" b="1" dirty="0" smtClean="0">
              <a:solidFill>
                <a:schemeClr val="tx2">
                  <a:lumMod val="75000"/>
                </a:schemeClr>
              </a:solidFill>
              <a:latin typeface="+mn-lt"/>
            </a:endParaRPr>
          </a:p>
          <a:p>
            <a:pPr algn="just">
              <a:spcBef>
                <a:spcPts val="1200"/>
              </a:spcBef>
              <a:buFont typeface="Wingdings" pitchFamily="2" charset="2"/>
              <a:buChar char="Ø"/>
            </a:pPr>
            <a:r>
              <a:rPr lang="pl-PL" sz="1600" b="1" u="sng" dirty="0">
                <a:solidFill>
                  <a:srgbClr val="0070C0"/>
                </a:solidFill>
              </a:rPr>
              <a:t>Nazwa </a:t>
            </a:r>
            <a:r>
              <a:rPr lang="pl-PL" sz="1600" b="1" u="sng" dirty="0" smtClean="0">
                <a:solidFill>
                  <a:srgbClr val="0070C0"/>
                </a:solidFill>
              </a:rPr>
              <a:t>3 Osi </a:t>
            </a:r>
            <a:r>
              <a:rPr lang="pl-PL" sz="1600" b="1" u="sng" dirty="0" err="1">
                <a:solidFill>
                  <a:srgbClr val="0070C0"/>
                </a:solidFill>
              </a:rPr>
              <a:t>Piorytetowej</a:t>
            </a:r>
            <a:r>
              <a:rPr lang="pl-PL" sz="1600" b="1" u="sng" dirty="0">
                <a:solidFill>
                  <a:srgbClr val="0070C0"/>
                </a:solidFill>
              </a:rPr>
              <a:t> </a:t>
            </a:r>
            <a:r>
              <a:rPr lang="pl-PL" sz="1600" dirty="0" smtClean="0">
                <a:solidFill>
                  <a:srgbClr val="0070C0"/>
                </a:solidFill>
              </a:rPr>
              <a:t>– </a:t>
            </a:r>
            <a:r>
              <a:rPr lang="pl-PL" sz="1600" dirty="0">
                <a:solidFill>
                  <a:srgbClr val="0070C0"/>
                </a:solidFill>
              </a:rPr>
              <a:t>Edukacja i kwalifikacje</a:t>
            </a:r>
          </a:p>
          <a:p>
            <a:pPr algn="just">
              <a:spcBef>
                <a:spcPts val="1200"/>
              </a:spcBef>
              <a:buFont typeface="Wingdings" pitchFamily="2" charset="2"/>
              <a:buChar char="Ø"/>
            </a:pPr>
            <a:endParaRPr lang="pl-PL" sz="1600" dirty="0">
              <a:solidFill>
                <a:srgbClr val="0070C0"/>
              </a:solidFill>
            </a:endParaRPr>
          </a:p>
          <a:p>
            <a:pPr algn="just">
              <a:buFont typeface="Wingdings" pitchFamily="2" charset="2"/>
              <a:buChar char="Ø"/>
            </a:pPr>
            <a:r>
              <a:rPr lang="cs-CZ" sz="1600" b="1" u="sng" dirty="0">
                <a:solidFill>
                  <a:srgbClr val="0070C0"/>
                </a:solidFill>
              </a:rPr>
              <a:t>Cel </a:t>
            </a:r>
            <a:r>
              <a:rPr lang="cs-CZ" sz="1600" b="1" u="sng" dirty="0" err="1">
                <a:solidFill>
                  <a:srgbClr val="0070C0"/>
                </a:solidFill>
              </a:rPr>
              <a:t>szczegółowy</a:t>
            </a:r>
            <a:r>
              <a:rPr lang="cs-CZ" sz="1600" b="1" u="sng" dirty="0">
                <a:solidFill>
                  <a:srgbClr val="0070C0"/>
                </a:solidFill>
              </a:rPr>
              <a:t> </a:t>
            </a:r>
            <a:r>
              <a:rPr lang="pl-PL" sz="1600" dirty="0" smtClean="0">
                <a:solidFill>
                  <a:srgbClr val="0070C0"/>
                </a:solidFill>
              </a:rPr>
              <a:t>–Zwiększenie </a:t>
            </a:r>
            <a:r>
              <a:rPr lang="pl-PL" sz="1600" dirty="0">
                <a:solidFill>
                  <a:srgbClr val="0070C0"/>
                </a:solidFill>
              </a:rPr>
              <a:t>poziomu zatrudniania absolwentów</a:t>
            </a:r>
          </a:p>
          <a:p>
            <a:pPr algn="just"/>
            <a:endParaRPr lang="pl-PL" sz="1600" dirty="0">
              <a:solidFill>
                <a:srgbClr val="0070C0"/>
              </a:solidFill>
            </a:endParaRPr>
          </a:p>
          <a:p>
            <a:pPr algn="just">
              <a:buFont typeface="Wingdings" pitchFamily="2" charset="2"/>
              <a:buChar char="Ø"/>
            </a:pPr>
            <a:r>
              <a:rPr lang="pl-PL" sz="1600" b="1" u="sng" dirty="0">
                <a:solidFill>
                  <a:srgbClr val="0070C0"/>
                </a:solidFill>
              </a:rPr>
              <a:t>Kwalifikowalni wnioskodawcy</a:t>
            </a:r>
            <a:r>
              <a:rPr lang="cs-CZ" sz="1600" dirty="0">
                <a:solidFill>
                  <a:srgbClr val="0070C0"/>
                </a:solidFill>
              </a:rPr>
              <a:t>: </a:t>
            </a:r>
            <a:r>
              <a:rPr lang="pl-PL" sz="1600" dirty="0">
                <a:solidFill>
                  <a:srgbClr val="0070C0"/>
                </a:solidFill>
              </a:rPr>
              <a:t>władze publiczne, ich związki i stowarzyszenia, organizacje powołane przez władze publiczne, instytucje systemu oświaty i szkoły wyższe, izby, stowarzyszania, związki i organizacje samorządu gospodarczego i zawodowego, organizacje pozarządowe, Europejskie Ugrupowania Współpracy Terytorialnej</a:t>
            </a:r>
            <a:endParaRPr lang="cs-CZ" sz="1600" dirty="0">
              <a:solidFill>
                <a:srgbClr val="0070C0"/>
              </a:solidFill>
            </a:endParaRPr>
          </a:p>
          <a:p>
            <a:pPr algn="just">
              <a:lnSpc>
                <a:spcPct val="110000"/>
              </a:lnSpc>
              <a:spcBef>
                <a:spcPts val="1200"/>
              </a:spcBef>
              <a:buFont typeface="Wingdings" pitchFamily="2" charset="2"/>
              <a:buChar char="Ø"/>
            </a:pPr>
            <a:r>
              <a:rPr lang="pl-PL" sz="1600" b="1" u="sng" dirty="0">
                <a:solidFill>
                  <a:srgbClr val="0070C0"/>
                </a:solidFill>
              </a:rPr>
              <a:t>Alokacja z </a:t>
            </a:r>
            <a:r>
              <a:rPr lang="pl-PL" sz="1600" b="1" u="sng" dirty="0" err="1">
                <a:solidFill>
                  <a:srgbClr val="0070C0"/>
                </a:solidFill>
              </a:rPr>
              <a:t>EFRR</a:t>
            </a:r>
            <a:r>
              <a:rPr lang="pl-PL" sz="1600" b="1" u="sng" dirty="0">
                <a:solidFill>
                  <a:srgbClr val="0070C0"/>
                </a:solidFill>
              </a:rPr>
              <a:t> </a:t>
            </a:r>
            <a:r>
              <a:rPr lang="pl-PL" sz="1600" dirty="0">
                <a:solidFill>
                  <a:srgbClr val="0070C0"/>
                </a:solidFill>
              </a:rPr>
              <a:t>– 10 179 978 € </a:t>
            </a:r>
            <a:r>
              <a:rPr lang="cs-CZ" sz="1600" dirty="0">
                <a:solidFill>
                  <a:srgbClr val="0070C0"/>
                </a:solidFill>
              </a:rPr>
              <a:t>euro </a:t>
            </a:r>
          </a:p>
          <a:p>
            <a:pPr algn="just">
              <a:lnSpc>
                <a:spcPct val="110000"/>
              </a:lnSpc>
              <a:spcBef>
                <a:spcPts val="1200"/>
              </a:spcBef>
              <a:buFont typeface="Wingdings" pitchFamily="2" charset="2"/>
              <a:buChar char="Ø"/>
            </a:pPr>
            <a:r>
              <a:rPr lang="cs-CZ" sz="1600" b="1" u="sng" dirty="0" err="1">
                <a:solidFill>
                  <a:srgbClr val="0070C0"/>
                </a:solidFill>
              </a:rPr>
              <a:t>Minimalna</a:t>
            </a:r>
            <a:r>
              <a:rPr lang="cs-CZ" sz="1600" b="1" u="sng" dirty="0">
                <a:solidFill>
                  <a:srgbClr val="0070C0"/>
                </a:solidFill>
              </a:rPr>
              <a:t> </a:t>
            </a:r>
            <a:r>
              <a:rPr lang="cs-CZ" sz="1600" b="1" u="sng" dirty="0" err="1">
                <a:solidFill>
                  <a:srgbClr val="0070C0"/>
                </a:solidFill>
              </a:rPr>
              <a:t>wymagana</a:t>
            </a:r>
            <a:r>
              <a:rPr lang="cs-CZ" sz="1600" b="1" u="sng" dirty="0">
                <a:solidFill>
                  <a:srgbClr val="0070C0"/>
                </a:solidFill>
              </a:rPr>
              <a:t> </a:t>
            </a:r>
            <a:r>
              <a:rPr lang="cs-CZ" sz="1600" b="1" u="sng" dirty="0" err="1">
                <a:solidFill>
                  <a:srgbClr val="0070C0"/>
                </a:solidFill>
              </a:rPr>
              <a:t>kwota</a:t>
            </a:r>
            <a:r>
              <a:rPr lang="cs-CZ" sz="1600" b="1" u="sng" dirty="0">
                <a:solidFill>
                  <a:srgbClr val="0070C0"/>
                </a:solidFill>
              </a:rPr>
              <a:t> </a:t>
            </a:r>
            <a:r>
              <a:rPr lang="cs-CZ" sz="1600" b="1" u="sng" dirty="0" err="1">
                <a:solidFill>
                  <a:srgbClr val="0070C0"/>
                </a:solidFill>
              </a:rPr>
              <a:t>dofinansowania</a:t>
            </a:r>
            <a:r>
              <a:rPr lang="cs-CZ" sz="1600" b="1" u="sng" dirty="0">
                <a:solidFill>
                  <a:srgbClr val="0070C0"/>
                </a:solidFill>
              </a:rPr>
              <a:t> z </a:t>
            </a:r>
            <a:r>
              <a:rPr lang="cs-CZ" sz="1600" b="1" u="sng" dirty="0" err="1">
                <a:solidFill>
                  <a:srgbClr val="0070C0"/>
                </a:solidFill>
              </a:rPr>
              <a:t>EFRR</a:t>
            </a:r>
            <a:r>
              <a:rPr lang="cs-CZ" sz="1600" b="1" u="sng" dirty="0">
                <a:solidFill>
                  <a:srgbClr val="0070C0"/>
                </a:solidFill>
              </a:rPr>
              <a:t> </a:t>
            </a:r>
            <a:r>
              <a:rPr lang="cs-CZ" sz="1600" dirty="0" smtClean="0">
                <a:solidFill>
                  <a:srgbClr val="0070C0"/>
                </a:solidFill>
              </a:rPr>
              <a:t>- 40 </a:t>
            </a:r>
            <a:r>
              <a:rPr lang="cs-CZ" sz="1600" dirty="0">
                <a:solidFill>
                  <a:srgbClr val="0070C0"/>
                </a:solidFill>
              </a:rPr>
              <a:t>000 euro za projekt</a:t>
            </a:r>
          </a:p>
          <a:p>
            <a:pPr algn="just">
              <a:lnSpc>
                <a:spcPct val="110000"/>
              </a:lnSpc>
              <a:spcBef>
                <a:spcPts val="1200"/>
              </a:spcBef>
              <a:buFont typeface="Wingdings" pitchFamily="2" charset="2"/>
              <a:buChar char="Ø"/>
            </a:pPr>
            <a:r>
              <a:rPr lang="cs-CZ" sz="1600" b="1" u="sng" dirty="0">
                <a:solidFill>
                  <a:srgbClr val="0070C0"/>
                </a:solidFill>
              </a:rPr>
              <a:t>Grupy </a:t>
            </a:r>
            <a:r>
              <a:rPr lang="cs-CZ" sz="1600" b="1" u="sng" dirty="0" err="1">
                <a:solidFill>
                  <a:srgbClr val="0070C0"/>
                </a:solidFill>
              </a:rPr>
              <a:t>docelowe</a:t>
            </a:r>
            <a:r>
              <a:rPr lang="cs-CZ" sz="1600" dirty="0">
                <a:solidFill>
                  <a:srgbClr val="0070C0"/>
                </a:solidFill>
              </a:rPr>
              <a:t>: </a:t>
            </a:r>
            <a:r>
              <a:rPr lang="pl-PL" sz="1600" dirty="0">
                <a:solidFill>
                  <a:srgbClr val="0070C0"/>
                </a:solidFill>
              </a:rPr>
              <a:t>uczniowie szkół podstawowych, średnich (i policealnych) oraz studenci szkół wyższych, pracownicy pedagogiczni, pracodawcy i ich organizacje, instytucje rynku pracy</a:t>
            </a:r>
            <a:endParaRPr lang="cs-CZ" sz="1600" dirty="0">
              <a:solidFill>
                <a:srgbClr val="0070C0"/>
              </a:solidFill>
            </a:endParaRPr>
          </a:p>
          <a:p>
            <a:pPr algn="just">
              <a:spcBef>
                <a:spcPts val="1200"/>
              </a:spcBef>
              <a:buFont typeface="Wingdings" pitchFamily="2" charset="2"/>
              <a:buChar char="Ø"/>
            </a:pPr>
            <a:endParaRPr lang="cs-CZ" sz="2000" dirty="0"/>
          </a:p>
          <a:p>
            <a:pPr algn="just">
              <a:spcBef>
                <a:spcPts val="1200"/>
              </a:spcBef>
              <a:buFont typeface="Wingdings" pitchFamily="2" charset="2"/>
              <a:buChar char="Ø"/>
            </a:pPr>
            <a:endParaRPr lang="pl-PL" sz="2000" b="1" dirty="0" smtClean="0">
              <a:solidFill>
                <a:schemeClr val="tx2">
                  <a:lumMod val="75000"/>
                </a:schemeClr>
              </a:solidFill>
              <a:latin typeface="+mn-lt"/>
            </a:endParaRPr>
          </a:p>
        </p:txBody>
      </p:sp>
    </p:spTree>
    <p:extLst>
      <p:ext uri="{BB962C8B-B14F-4D97-AF65-F5344CB8AC3E}">
        <p14:creationId xmlns:p14="http://schemas.microsoft.com/office/powerpoint/2010/main" val="733608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a:t>Interreg V-A Česká republika – Polsko			Společný sekretariát, </a:t>
            </a:r>
            <a:r>
              <a:rPr lang="pl-PL" dirty="0" err="1" smtClean="0"/>
              <a:t>Hálkova</a:t>
            </a:r>
            <a:r>
              <a:rPr lang="pl-PL" dirty="0" smtClean="0"/>
              <a:t> 2, </a:t>
            </a:r>
            <a:r>
              <a:rPr lang="pl-PL" dirty="0"/>
              <a:t>Olomouc </a:t>
            </a:r>
          </a:p>
          <a:p>
            <a:r>
              <a:rPr lang="pl-PL" b="1" dirty="0"/>
              <a:t>www.cz-pl.eu</a:t>
            </a:r>
            <a:r>
              <a:rPr lang="pl-PL" dirty="0"/>
              <a:t>				email: js.olomouc@crr.cz</a:t>
            </a:r>
            <a:endParaRPr lang="cs-CZ" dirty="0"/>
          </a:p>
          <a:p>
            <a:r>
              <a:rPr lang="pl-PL" dirty="0" smtClean="0"/>
              <a:t>		</a:t>
            </a:r>
          </a:p>
        </p:txBody>
      </p:sp>
      <p:sp>
        <p:nvSpPr>
          <p:cNvPr id="13" name="Zástupný symbol pro obsah 12"/>
          <p:cNvSpPr>
            <a:spLocks noGrp="1"/>
          </p:cNvSpPr>
          <p:nvPr>
            <p:ph sz="quarter" idx="4294967295"/>
          </p:nvPr>
        </p:nvSpPr>
        <p:spPr>
          <a:xfrm>
            <a:off x="179512" y="1340768"/>
            <a:ext cx="4041775" cy="4784725"/>
          </a:xfrm>
        </p:spPr>
        <p:txBody>
          <a:bodyPr/>
          <a:lstStyle/>
          <a:p>
            <a:pPr marL="0" indent="0" algn="ctr">
              <a:buNone/>
            </a:pPr>
            <a:r>
              <a:rPr lang="cs-CZ" sz="3600" b="1" dirty="0" smtClean="0">
                <a:solidFill>
                  <a:schemeClr val="tx2"/>
                </a:solidFill>
                <a:latin typeface="+mn-lt"/>
                <a:ea typeface="+mj-ea"/>
                <a:cs typeface="+mj-cs"/>
              </a:rPr>
              <a:t> </a:t>
            </a:r>
            <a:endParaRPr lang="cs-CZ" sz="3600" b="1" dirty="0">
              <a:solidFill>
                <a:schemeClr val="tx2"/>
              </a:solidFill>
              <a:latin typeface="+mn-lt"/>
              <a:ea typeface="+mj-ea"/>
              <a:cs typeface="+mj-cs"/>
            </a:endParaRPr>
          </a:p>
          <a:p>
            <a:pPr marL="0" indent="0">
              <a:buNone/>
            </a:pPr>
            <a:endParaRPr lang="cs-CZ" b="1" i="1" dirty="0" smtClean="0">
              <a:solidFill>
                <a:schemeClr val="accent3">
                  <a:lumMod val="75000"/>
                </a:schemeClr>
              </a:solidFill>
              <a:latin typeface="+mn-lt"/>
              <a:ea typeface="+mj-ea"/>
              <a:cs typeface="+mj-cs"/>
            </a:endParaRPr>
          </a:p>
          <a:p>
            <a:pPr marL="0" indent="0">
              <a:buNone/>
            </a:pPr>
            <a:endParaRPr lang="cs-CZ" sz="2000" b="1" dirty="0">
              <a:solidFill>
                <a:schemeClr val="tx2"/>
              </a:solidFill>
              <a:latin typeface="+mn-lt"/>
              <a:ea typeface="+mj-ea"/>
              <a:cs typeface="+mj-cs"/>
            </a:endParaRPr>
          </a:p>
        </p:txBody>
      </p:sp>
      <p:sp>
        <p:nvSpPr>
          <p:cNvPr id="5" name="Tytuł 4"/>
          <p:cNvSpPr>
            <a:spLocks noGrp="1"/>
          </p:cNvSpPr>
          <p:nvPr>
            <p:ph type="title" idx="4294967295"/>
          </p:nvPr>
        </p:nvSpPr>
        <p:spPr>
          <a:xfrm>
            <a:off x="14712" y="1124744"/>
            <a:ext cx="8820472" cy="824917"/>
          </a:xfrm>
        </p:spPr>
        <p:txBody>
          <a:bodyPr/>
          <a:lstStyle/>
          <a:p>
            <a:pPr>
              <a:lnSpc>
                <a:spcPct val="100000"/>
              </a:lnSpc>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a:t/>
            </a:r>
            <a:br>
              <a:rPr lang="pl-PL" altLang="pl-PL" sz="1600" b="1" dirty="0"/>
            </a:br>
            <a:r>
              <a:rPr lang="pl-PL" altLang="pl-PL" sz="1600" b="1" dirty="0" smtClean="0"/>
              <a:t/>
            </a:r>
            <a:br>
              <a:rPr lang="pl-PL" altLang="pl-PL" sz="1600" b="1" dirty="0" smtClean="0"/>
            </a:br>
            <a:r>
              <a:rPr lang="pl-PL" altLang="pl-PL" sz="1600" b="1" dirty="0"/>
              <a:t/>
            </a:r>
            <a:br>
              <a:rPr lang="pl-PL" altLang="pl-PL" sz="1600" b="1" dirty="0"/>
            </a:br>
            <a:r>
              <a:rPr lang="pl-PL" altLang="pl-PL" sz="1600" b="1" dirty="0" smtClean="0"/>
              <a:t/>
            </a:r>
            <a:br>
              <a:rPr lang="pl-PL" altLang="pl-PL" sz="1600" b="1" dirty="0" smtClean="0"/>
            </a:br>
            <a:r>
              <a:rPr lang="pl-PL" altLang="pl-PL" sz="1600" b="1" dirty="0"/>
              <a:t/>
            </a:r>
            <a:br>
              <a:rPr lang="pl-PL" altLang="pl-PL" sz="1600" b="1" dirty="0"/>
            </a:br>
            <a:r>
              <a:rPr lang="pl-PL" altLang="pl-PL" sz="1600" b="1" dirty="0" smtClean="0"/>
              <a:t/>
            </a:r>
            <a:br>
              <a:rPr lang="pl-PL" altLang="pl-PL" sz="1600" b="1" dirty="0" smtClean="0"/>
            </a:br>
            <a:r>
              <a:rPr lang="pl-PL" sz="2000" b="1" dirty="0" smtClean="0">
                <a:solidFill>
                  <a:srgbClr val="0070C0"/>
                </a:solidFill>
                <a:latin typeface="+mj-lt"/>
                <a:ea typeface="+mn-ea"/>
                <a:cs typeface="+mn-cs"/>
              </a:rPr>
              <a:t>Przedsięwzięcia</a:t>
            </a:r>
            <a:r>
              <a:rPr lang="pl-PL" sz="2000" b="1" dirty="0">
                <a:solidFill>
                  <a:srgbClr val="0070C0"/>
                </a:solidFill>
                <a:latin typeface="+mj-lt"/>
                <a:ea typeface="+mn-ea"/>
                <a:cs typeface="+mn-cs"/>
              </a:rPr>
              <a:t>, które mają zostać objęte wsparciem </a:t>
            </a:r>
            <a:r>
              <a:rPr lang="pl-PL" sz="2000" b="1" dirty="0" smtClean="0">
                <a:solidFill>
                  <a:srgbClr val="0070C0"/>
                </a:solidFill>
                <a:latin typeface="+mj-lt"/>
                <a:ea typeface="+mn-ea"/>
                <a:cs typeface="+mn-cs"/>
              </a:rPr>
              <a:t/>
            </a:r>
            <a:br>
              <a:rPr lang="pl-PL" sz="2000" b="1" dirty="0" smtClean="0">
                <a:solidFill>
                  <a:srgbClr val="0070C0"/>
                </a:solidFill>
                <a:latin typeface="+mj-lt"/>
                <a:ea typeface="+mn-ea"/>
                <a:cs typeface="+mn-cs"/>
              </a:rPr>
            </a:br>
            <a:r>
              <a:rPr lang="pl-PL" sz="2000" b="1" dirty="0" smtClean="0">
                <a:solidFill>
                  <a:srgbClr val="0070C0"/>
                </a:solidFill>
                <a:latin typeface="+mj-lt"/>
                <a:ea typeface="+mn-ea"/>
                <a:cs typeface="+mn-cs"/>
              </a:rPr>
              <a:t>w </a:t>
            </a:r>
            <a:r>
              <a:rPr lang="pl-PL" sz="2000" b="1" dirty="0">
                <a:solidFill>
                  <a:srgbClr val="0070C0"/>
                </a:solidFill>
                <a:latin typeface="+mj-lt"/>
                <a:ea typeface="+mn-ea"/>
                <a:cs typeface="+mn-cs"/>
              </a:rPr>
              <a:t>ramach priorytetu</a:t>
            </a:r>
            <a:r>
              <a:rPr lang="pl-PL" sz="1800" b="1" dirty="0">
                <a:solidFill>
                  <a:srgbClr val="0070C0"/>
                </a:solidFill>
                <a:latin typeface="+mj-lt"/>
                <a:ea typeface="+mn-ea"/>
                <a:cs typeface="+mn-cs"/>
              </a:rPr>
              <a:t> </a:t>
            </a:r>
            <a:r>
              <a:rPr lang="pl-PL" sz="2400" dirty="0"/>
              <a:t>	</a:t>
            </a:r>
          </a:p>
        </p:txBody>
      </p:sp>
      <p:sp>
        <p:nvSpPr>
          <p:cNvPr id="12" name="Zástupný symbol pro obsah 11"/>
          <p:cNvSpPr>
            <a:spLocks noGrp="1"/>
          </p:cNvSpPr>
          <p:nvPr>
            <p:ph idx="4294967295"/>
          </p:nvPr>
        </p:nvSpPr>
        <p:spPr>
          <a:xfrm>
            <a:off x="251520" y="1844824"/>
            <a:ext cx="8712968" cy="5013177"/>
          </a:xfrm>
        </p:spPr>
        <p:txBody>
          <a:bodyPr>
            <a:normAutofit fontScale="70000" lnSpcReduction="20000"/>
          </a:bodyPr>
          <a:lstStyle/>
          <a:p>
            <a:pPr marL="0" indent="0">
              <a:buNone/>
            </a:pPr>
            <a:endParaRPr lang="pl-PL" sz="2300" dirty="0" smtClean="0"/>
          </a:p>
          <a:p>
            <a:pPr marL="457200" indent="-457200">
              <a:buAutoNum type="arabicPeriod"/>
            </a:pPr>
            <a:r>
              <a:rPr lang="pl-PL" sz="2300" b="1" u="sng" dirty="0" smtClean="0">
                <a:solidFill>
                  <a:srgbClr val="0070C0"/>
                </a:solidFill>
              </a:rPr>
              <a:t>Przygotowanie </a:t>
            </a:r>
            <a:r>
              <a:rPr lang="pl-PL" sz="2300" b="1" u="sng" dirty="0">
                <a:solidFill>
                  <a:srgbClr val="0070C0"/>
                </a:solidFill>
              </a:rPr>
              <a:t>i realizacja wspólnego kształcenia</a:t>
            </a:r>
            <a:r>
              <a:rPr lang="cs-CZ" sz="2300" dirty="0">
                <a:solidFill>
                  <a:srgbClr val="0070C0"/>
                </a:solidFill>
              </a:rPr>
              <a:t>	</a:t>
            </a:r>
          </a:p>
          <a:p>
            <a:pPr marL="0" indent="0">
              <a:buNone/>
            </a:pPr>
            <a:endParaRPr lang="pl-PL" sz="2000" dirty="0" smtClean="0">
              <a:solidFill>
                <a:srgbClr val="0070C0"/>
              </a:solidFill>
            </a:endParaRPr>
          </a:p>
          <a:p>
            <a:pPr marL="0" indent="0">
              <a:buNone/>
            </a:pPr>
            <a:r>
              <a:rPr lang="pl-PL" sz="2000" dirty="0" smtClean="0">
                <a:solidFill>
                  <a:srgbClr val="0070C0"/>
                </a:solidFill>
              </a:rPr>
              <a:t> </a:t>
            </a:r>
            <a:r>
              <a:rPr lang="cs-CZ" sz="2000" b="1" u="sng" dirty="0" err="1">
                <a:solidFill>
                  <a:srgbClr val="0070C0"/>
                </a:solidFill>
              </a:rPr>
              <a:t>Działania</a:t>
            </a:r>
            <a:r>
              <a:rPr lang="cs-CZ" sz="2000" b="1" u="sng" dirty="0" smtClean="0">
                <a:solidFill>
                  <a:srgbClr val="0070C0"/>
                </a:solidFill>
              </a:rPr>
              <a:t>:</a:t>
            </a:r>
          </a:p>
          <a:p>
            <a:pPr marL="0" indent="0">
              <a:buNone/>
            </a:pPr>
            <a:endParaRPr lang="pl-PL" sz="2000" dirty="0">
              <a:solidFill>
                <a:srgbClr val="0070C0"/>
              </a:solidFill>
            </a:endParaRPr>
          </a:p>
          <a:p>
            <a:pPr algn="just"/>
            <a:r>
              <a:rPr lang="pl-PL" sz="2000" dirty="0">
                <a:solidFill>
                  <a:srgbClr val="0070C0"/>
                </a:solidFill>
              </a:rPr>
              <a:t>przygotowanie (lub przystosowanie), koordynacja i realizacja wspólnych kursów, zajęć praktycznych, programów nauczania i innych form wspólnego </a:t>
            </a:r>
            <a:r>
              <a:rPr lang="pl-PL" sz="2000" dirty="0" smtClean="0">
                <a:solidFill>
                  <a:srgbClr val="0070C0"/>
                </a:solidFill>
              </a:rPr>
              <a:t>kształcenia (Będą </a:t>
            </a:r>
            <a:r>
              <a:rPr lang="pl-PL" sz="2000" dirty="0">
                <a:solidFill>
                  <a:srgbClr val="0070C0"/>
                </a:solidFill>
              </a:rPr>
              <a:t>to krótko- i długookresowe cykle edukacyjne, w których wezmą udział zarówno uczniowie szkół ponadgimnazjalnych, studenci, jak i pracownicy pedagogiczni</a:t>
            </a:r>
            <a:r>
              <a:rPr lang="pl-PL" sz="2000" dirty="0" smtClean="0">
                <a:solidFill>
                  <a:srgbClr val="0070C0"/>
                </a:solidFill>
              </a:rPr>
              <a:t>).</a:t>
            </a:r>
          </a:p>
          <a:p>
            <a:pPr algn="just"/>
            <a:endParaRPr lang="pl-PL" sz="2000" dirty="0" smtClean="0">
              <a:solidFill>
                <a:srgbClr val="0070C0"/>
              </a:solidFill>
            </a:endParaRPr>
          </a:p>
          <a:p>
            <a:pPr algn="just"/>
            <a:r>
              <a:rPr lang="pl-PL" sz="2000" dirty="0">
                <a:solidFill>
                  <a:srgbClr val="0070C0"/>
                </a:solidFill>
              </a:rPr>
              <a:t>Realizacja transgranicznych wymian uczniów szkół ponadgimnazjalnych, studentów i pracowników pedagogicznych między placówkami oświatowymi. </a:t>
            </a:r>
            <a:r>
              <a:rPr lang="pl-PL" sz="2000" dirty="0" smtClean="0">
                <a:solidFill>
                  <a:srgbClr val="0070C0"/>
                </a:solidFill>
              </a:rPr>
              <a:t>Wymiany </a:t>
            </a:r>
            <a:r>
              <a:rPr lang="pl-PL" sz="2000" dirty="0">
                <a:solidFill>
                  <a:srgbClr val="0070C0"/>
                </a:solidFill>
              </a:rPr>
              <a:t>umożliwiające pobyt uczniów szkół ponadgimnazjalnych, studentów i pracowników pedagogicznych w sąsiednim kraju realizowane przez placówki oświatowe, w tym wraz z włączeniem innych partnerów. 	</a:t>
            </a:r>
            <a:endParaRPr lang="pl-PL" sz="2000" dirty="0" smtClean="0">
              <a:solidFill>
                <a:srgbClr val="0070C0"/>
              </a:solidFill>
            </a:endParaRPr>
          </a:p>
          <a:p>
            <a:pPr algn="just"/>
            <a:endParaRPr lang="pl-PL" sz="2000" dirty="0" smtClean="0">
              <a:solidFill>
                <a:srgbClr val="0070C0"/>
              </a:solidFill>
            </a:endParaRPr>
          </a:p>
          <a:p>
            <a:pPr algn="just"/>
            <a:r>
              <a:rPr lang="pl-PL" sz="2000" dirty="0">
                <a:solidFill>
                  <a:srgbClr val="0070C0"/>
                </a:solidFill>
              </a:rPr>
              <a:t>Działania systemowe w dziedzinie edukacji - opracowania studyjne, strategie, wymiana informacji i doświadczeń, wzajemne uznawanie kwalifikacji, wzajemne uznawanie kwalifikacji zawodowych (przede wszystkim tych, które wymagają specjalistycznych uprawnień i certyfikatów do ich wykonywania, itp., zmierzające do zwiększenia mobilności pracowników, szczególnie osób wchodzących na rynek pracy w regionie wspólnego pogranicza, oraz ich szans na rynku pracy w obu </a:t>
            </a:r>
            <a:r>
              <a:rPr lang="pl-PL" sz="2000" dirty="0" smtClean="0">
                <a:solidFill>
                  <a:srgbClr val="0070C0"/>
                </a:solidFill>
              </a:rPr>
              <a:t>państwach</a:t>
            </a:r>
          </a:p>
          <a:p>
            <a:endParaRPr lang="pl-PL" sz="2000" dirty="0"/>
          </a:p>
          <a:p>
            <a:endParaRPr lang="cs-CZ" sz="2000" dirty="0" smtClean="0"/>
          </a:p>
          <a:p>
            <a:pPr marL="0" indent="0">
              <a:buNone/>
            </a:pPr>
            <a:r>
              <a:rPr lang="cs-CZ" sz="2000" b="1" dirty="0">
                <a:solidFill>
                  <a:srgbClr val="002060"/>
                </a:solidFill>
                <a:latin typeface="+mn-lt"/>
              </a:rPr>
              <a:t>	</a:t>
            </a:r>
          </a:p>
          <a:p>
            <a:pPr marL="0" lvl="0" indent="0">
              <a:buNone/>
            </a:pPr>
            <a:endParaRPr lang="cs-CZ" sz="2000" b="1" dirty="0">
              <a:solidFill>
                <a:srgbClr val="002060"/>
              </a:solidFill>
              <a:latin typeface="+mn-lt"/>
            </a:endParaRPr>
          </a:p>
          <a:p>
            <a:pPr marL="0" indent="0">
              <a:buNone/>
            </a:pPr>
            <a:endParaRPr lang="cs-CZ" sz="2000" dirty="0"/>
          </a:p>
        </p:txBody>
      </p:sp>
    </p:spTree>
    <p:extLst>
      <p:ext uri="{BB962C8B-B14F-4D97-AF65-F5344CB8AC3E}">
        <p14:creationId xmlns:p14="http://schemas.microsoft.com/office/powerpoint/2010/main" val="4024855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2"/>
          </p:nvPr>
        </p:nvSpPr>
        <p:spPr>
          <a:xfrm flipV="1">
            <a:off x="251520" y="5949280"/>
            <a:ext cx="8568951" cy="792088"/>
          </a:xfrm>
        </p:spPr>
        <p:txBody>
          <a:bodyPr/>
          <a:lstStyle/>
          <a:p>
            <a:endParaRPr lang="pl-PL" dirty="0" smtClean="0"/>
          </a:p>
        </p:txBody>
      </p:sp>
      <p:sp>
        <p:nvSpPr>
          <p:cNvPr id="5" name="Tytuł 4"/>
          <p:cNvSpPr>
            <a:spLocks noGrp="1"/>
          </p:cNvSpPr>
          <p:nvPr>
            <p:ph type="ctrTitle"/>
          </p:nvPr>
        </p:nvSpPr>
        <p:spPr>
          <a:xfrm>
            <a:off x="24375" y="1700808"/>
            <a:ext cx="9144000" cy="1872208"/>
          </a:xfrm>
        </p:spPr>
        <p:txBody>
          <a:bodyPr/>
          <a:lstStyle/>
          <a:p>
            <a:pPr>
              <a:spcBef>
                <a:spcPts val="3000"/>
              </a:spcBef>
              <a:spcAft>
                <a:spcPts val="600"/>
              </a:spcAft>
            </a:pPr>
            <a:r>
              <a:rPr lang="pl-PL" altLang="pl-PL" sz="1600" dirty="0" smtClean="0">
                <a:effectLst/>
              </a:rPr>
              <a:t/>
            </a:r>
            <a:br>
              <a:rPr lang="pl-PL" altLang="pl-PL" sz="1600" dirty="0" smtClean="0">
                <a:effectLst/>
              </a:rPr>
            </a:br>
            <a:r>
              <a:rPr lang="pl-PL" sz="2800" b="1" u="sng" dirty="0">
                <a:solidFill>
                  <a:srgbClr val="002060"/>
                </a:solidFill>
                <a:ea typeface="+mn-ea"/>
                <a:cs typeface="+mn-cs"/>
              </a:rPr>
              <a:t>Całkowita kwota Programu </a:t>
            </a:r>
            <a:r>
              <a:rPr lang="pl-PL" sz="2800" b="1" u="sng" dirty="0" err="1">
                <a:solidFill>
                  <a:srgbClr val="002060"/>
                </a:solidFill>
                <a:ea typeface="+mn-ea"/>
                <a:cs typeface="+mn-cs"/>
              </a:rPr>
              <a:t>EFRR</a:t>
            </a:r>
            <a:r>
              <a:rPr lang="pl-PL" sz="2800" b="1" u="sng" dirty="0">
                <a:solidFill>
                  <a:srgbClr val="002060"/>
                </a:solidFill>
                <a:ea typeface="+mn-ea"/>
                <a:cs typeface="+mn-cs"/>
              </a:rPr>
              <a:t> - 226 221 710 </a:t>
            </a:r>
            <a:r>
              <a:rPr lang="pl-PL" sz="2800" b="1" u="sng" dirty="0" smtClean="0">
                <a:solidFill>
                  <a:srgbClr val="002060"/>
                </a:solidFill>
                <a:ea typeface="+mn-ea"/>
                <a:cs typeface="+mn-cs"/>
              </a:rPr>
              <a:t>euro</a:t>
            </a:r>
            <a:r>
              <a:rPr lang="pl-PL" sz="2800" b="1" u="sng" dirty="0">
                <a:solidFill>
                  <a:srgbClr val="002060"/>
                </a:solidFill>
                <a:ea typeface="+mn-ea"/>
                <a:cs typeface="+mn-cs"/>
              </a:rPr>
              <a:t/>
            </a:r>
            <a:br>
              <a:rPr lang="pl-PL" sz="2800" b="1" u="sng" dirty="0">
                <a:solidFill>
                  <a:srgbClr val="002060"/>
                </a:solidFill>
                <a:ea typeface="+mn-ea"/>
                <a:cs typeface="+mn-cs"/>
              </a:rPr>
            </a:br>
            <a:r>
              <a:rPr lang="pl-PL" sz="2800" b="1" u="sng" dirty="0">
                <a:solidFill>
                  <a:srgbClr val="002060"/>
                </a:solidFill>
                <a:ea typeface="+mn-ea"/>
                <a:cs typeface="+mn-cs"/>
              </a:rPr>
              <a:t>Obszar wsparcia</a:t>
            </a:r>
            <a:r>
              <a:rPr lang="pl-PL" sz="2800" dirty="0" smtClean="0"/>
              <a:t>:</a:t>
            </a:r>
            <a:r>
              <a:rPr lang="pl-PL" sz="2800" dirty="0"/>
              <a:t/>
            </a:r>
            <a:br>
              <a:rPr lang="pl-PL" sz="2800" dirty="0"/>
            </a:br>
            <a:r>
              <a:rPr lang="pl-PL" altLang="pl-PL" sz="1600" b="1" dirty="0" smtClean="0">
                <a:effectLst>
                  <a:outerShdw blurRad="38100" dist="38100" dir="2700000" algn="tl" rotWithShape="0">
                    <a:srgbClr val="000000">
                      <a:alpha val="43137"/>
                    </a:srgbClr>
                  </a:outerShdw>
                </a:effectLst>
              </a:rPr>
              <a:t/>
            </a:r>
            <a:br>
              <a:rPr lang="pl-PL" altLang="pl-PL" sz="1600" b="1" dirty="0" smtClean="0">
                <a:effectLst>
                  <a:outerShdw blurRad="38100" dist="38100" dir="2700000" algn="tl" rotWithShape="0">
                    <a:srgbClr val="000000">
                      <a:alpha val="43137"/>
                    </a:srgbClr>
                  </a:outerShdw>
                </a:effectLst>
              </a:rPr>
            </a:br>
            <a:r>
              <a:rPr lang="pl-PL" altLang="pl-PL" sz="1600" b="1" dirty="0" smtClean="0">
                <a:effectLst>
                  <a:outerShdw blurRad="38100" dist="38100" dir="2700000" algn="tl" rotWithShape="0">
                    <a:srgbClr val="000000">
                      <a:alpha val="43137"/>
                    </a:srgbClr>
                  </a:outerShdw>
                </a:effectLst>
              </a:rPr>
              <a:t/>
            </a:r>
            <a:br>
              <a:rPr lang="pl-PL" altLang="pl-PL" sz="1600" b="1" dirty="0" smtClean="0">
                <a:effectLst>
                  <a:outerShdw blurRad="38100" dist="38100" dir="2700000" algn="tl" rotWithShape="0">
                    <a:srgbClr val="000000">
                      <a:alpha val="43137"/>
                    </a:srgbClr>
                  </a:outerShdw>
                </a:effectLst>
              </a:rPr>
            </a:br>
            <a:r>
              <a:rPr lang="pl-PL" altLang="pl-PL" sz="1600" b="1" dirty="0" smtClean="0">
                <a:effectLst>
                  <a:outerShdw blurRad="38100" dist="38100" dir="2700000" algn="tl">
                    <a:srgbClr val="000000">
                      <a:alpha val="43137"/>
                    </a:srgbClr>
                  </a:outerShdw>
                </a:effectLst>
              </a:rPr>
              <a:t/>
            </a:r>
            <a:br>
              <a:rPr lang="pl-PL" altLang="pl-PL" sz="1600" b="1" dirty="0" smtClean="0">
                <a:effectLst>
                  <a:outerShdw blurRad="38100" dist="38100" dir="2700000" algn="tl">
                    <a:srgbClr val="000000">
                      <a:alpha val="43137"/>
                    </a:srgbClr>
                  </a:outerShdw>
                </a:effectLst>
              </a:rPr>
            </a:br>
            <a:r>
              <a:rPr lang="pl-PL" altLang="pl-PL" sz="2000" dirty="0">
                <a:effectLst/>
              </a:rPr>
              <a:t/>
            </a:r>
            <a:br>
              <a:rPr lang="pl-PL" altLang="pl-PL" sz="2000" dirty="0">
                <a:effectLst/>
              </a:rPr>
            </a:br>
            <a:r>
              <a:rPr lang="pl-PL" altLang="pl-PL" sz="1600" dirty="0" smtClean="0">
                <a:effectLst/>
              </a:rPr>
              <a:t/>
            </a:r>
            <a:br>
              <a:rPr lang="pl-PL" altLang="pl-PL" sz="1600" dirty="0" smtClean="0">
                <a:effectLst/>
              </a:rPr>
            </a:br>
            <a:endParaRPr lang="pl-PL" sz="1600" dirty="0">
              <a:effectLst/>
            </a:endParaRPr>
          </a:p>
        </p:txBody>
      </p:sp>
      <p:pic>
        <p:nvPicPr>
          <p:cNvPr id="1026" name="Picture 2" descr="V:\8-Interreg V-A\a-Komunikace a propagace\5-Nové mapy\POL_dot_podreg_kraj_14_20_1508_UPRAV_A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988840"/>
            <a:ext cx="8280919" cy="4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88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a:t>Interreg V-A Česká republika – Polsko			Společný sekretariát, </a:t>
            </a:r>
            <a:r>
              <a:rPr lang="pl-PL" dirty="0" err="1" smtClean="0"/>
              <a:t>Hálkova</a:t>
            </a:r>
            <a:r>
              <a:rPr lang="pl-PL" dirty="0" smtClean="0"/>
              <a:t> 2, </a:t>
            </a:r>
            <a:r>
              <a:rPr lang="pl-PL" dirty="0"/>
              <a:t>Olomouc </a:t>
            </a:r>
          </a:p>
          <a:p>
            <a:r>
              <a:rPr lang="pl-PL" b="1" dirty="0"/>
              <a:t>www.cz-pl.eu</a:t>
            </a:r>
            <a:r>
              <a:rPr lang="pl-PL" dirty="0"/>
              <a:t>				email: js.olomouc@crr.cz</a:t>
            </a:r>
            <a:endParaRPr lang="cs-CZ" dirty="0"/>
          </a:p>
          <a:p>
            <a:r>
              <a:rPr lang="pl-PL" dirty="0" smtClean="0"/>
              <a:t>		</a:t>
            </a:r>
          </a:p>
        </p:txBody>
      </p:sp>
      <p:sp>
        <p:nvSpPr>
          <p:cNvPr id="13" name="Zástupný symbol pro obsah 12"/>
          <p:cNvSpPr>
            <a:spLocks noGrp="1"/>
          </p:cNvSpPr>
          <p:nvPr>
            <p:ph sz="quarter" idx="4294967295"/>
          </p:nvPr>
        </p:nvSpPr>
        <p:spPr>
          <a:xfrm>
            <a:off x="0" y="1341438"/>
            <a:ext cx="8676456" cy="4784725"/>
          </a:xfrm>
        </p:spPr>
        <p:txBody>
          <a:bodyPr/>
          <a:lstStyle/>
          <a:p>
            <a:pPr marL="0" indent="0" algn="ctr">
              <a:buNone/>
            </a:pPr>
            <a:r>
              <a:rPr lang="cs-CZ" sz="3600" b="1" dirty="0" smtClean="0">
                <a:solidFill>
                  <a:schemeClr val="tx2"/>
                </a:solidFill>
                <a:latin typeface="+mn-lt"/>
                <a:ea typeface="+mj-ea"/>
                <a:cs typeface="+mj-cs"/>
              </a:rPr>
              <a:t> </a:t>
            </a:r>
            <a:endParaRPr lang="cs-CZ" sz="3600" b="1" dirty="0">
              <a:solidFill>
                <a:schemeClr val="tx2"/>
              </a:solidFill>
              <a:latin typeface="+mn-lt"/>
              <a:ea typeface="+mj-ea"/>
              <a:cs typeface="+mj-cs"/>
            </a:endParaRPr>
          </a:p>
          <a:p>
            <a:pPr marL="0" indent="0">
              <a:buNone/>
            </a:pPr>
            <a:endParaRPr lang="cs-CZ" b="1" i="1" dirty="0" smtClean="0">
              <a:solidFill>
                <a:schemeClr val="accent3">
                  <a:lumMod val="75000"/>
                </a:schemeClr>
              </a:solidFill>
              <a:latin typeface="+mn-lt"/>
              <a:ea typeface="+mj-ea"/>
              <a:cs typeface="+mj-cs"/>
            </a:endParaRPr>
          </a:p>
          <a:p>
            <a:pPr marL="0" indent="0">
              <a:buNone/>
            </a:pPr>
            <a:endParaRPr lang="cs-CZ" sz="2000" b="1" dirty="0">
              <a:solidFill>
                <a:schemeClr val="tx2"/>
              </a:solidFill>
              <a:latin typeface="+mn-lt"/>
              <a:ea typeface="+mj-ea"/>
              <a:cs typeface="+mj-cs"/>
            </a:endParaRPr>
          </a:p>
        </p:txBody>
      </p:sp>
      <p:sp>
        <p:nvSpPr>
          <p:cNvPr id="5" name="Tytuł 4"/>
          <p:cNvSpPr>
            <a:spLocks noGrp="1"/>
          </p:cNvSpPr>
          <p:nvPr>
            <p:ph type="title" idx="4294967295"/>
          </p:nvPr>
        </p:nvSpPr>
        <p:spPr>
          <a:xfrm>
            <a:off x="0" y="980728"/>
            <a:ext cx="8892480" cy="936104"/>
          </a:xfrm>
        </p:spPr>
        <p:txBody>
          <a:bodyPr/>
          <a:lstStyle/>
          <a:p>
            <a:pPr>
              <a:lnSpc>
                <a:spcPct val="100000"/>
              </a:lnSpc>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sz="2000" b="1" dirty="0">
                <a:solidFill>
                  <a:srgbClr val="0070C0"/>
                </a:solidFill>
                <a:latin typeface="+mj-lt"/>
                <a:ea typeface="+mn-ea"/>
                <a:cs typeface="+mn-cs"/>
              </a:rPr>
              <a:t>Przedsięwzięcia, które mają zostać objęte wsparciem </a:t>
            </a:r>
            <a:r>
              <a:rPr lang="pl-PL" sz="2000" b="1" dirty="0" smtClean="0">
                <a:solidFill>
                  <a:srgbClr val="0070C0"/>
                </a:solidFill>
                <a:latin typeface="+mj-lt"/>
                <a:ea typeface="+mn-ea"/>
                <a:cs typeface="+mn-cs"/>
              </a:rPr>
              <a:t/>
            </a:r>
            <a:br>
              <a:rPr lang="pl-PL" sz="2000" b="1" dirty="0" smtClean="0">
                <a:solidFill>
                  <a:srgbClr val="0070C0"/>
                </a:solidFill>
                <a:latin typeface="+mj-lt"/>
                <a:ea typeface="+mn-ea"/>
                <a:cs typeface="+mn-cs"/>
              </a:rPr>
            </a:br>
            <a:r>
              <a:rPr lang="pl-PL" sz="2000" b="1" dirty="0" smtClean="0">
                <a:solidFill>
                  <a:srgbClr val="0070C0"/>
                </a:solidFill>
                <a:latin typeface="+mj-lt"/>
                <a:ea typeface="+mn-ea"/>
                <a:cs typeface="+mn-cs"/>
              </a:rPr>
              <a:t>w </a:t>
            </a:r>
            <a:r>
              <a:rPr lang="pl-PL" sz="2000" b="1" dirty="0">
                <a:solidFill>
                  <a:srgbClr val="0070C0"/>
                </a:solidFill>
                <a:latin typeface="+mj-lt"/>
                <a:ea typeface="+mn-ea"/>
                <a:cs typeface="+mn-cs"/>
              </a:rPr>
              <a:t>ramach priorytetu</a:t>
            </a:r>
          </a:p>
        </p:txBody>
      </p:sp>
      <p:sp>
        <p:nvSpPr>
          <p:cNvPr id="12" name="Zástupný symbol pro obsah 11"/>
          <p:cNvSpPr>
            <a:spLocks noGrp="1"/>
          </p:cNvSpPr>
          <p:nvPr>
            <p:ph idx="4294967295"/>
          </p:nvPr>
        </p:nvSpPr>
        <p:spPr>
          <a:xfrm>
            <a:off x="251520" y="2276872"/>
            <a:ext cx="8424936" cy="3600400"/>
          </a:xfrm>
        </p:spPr>
        <p:txBody>
          <a:bodyPr>
            <a:normAutofit fontScale="77500" lnSpcReduction="20000"/>
          </a:bodyPr>
          <a:lstStyle/>
          <a:p>
            <a:pPr marL="0" indent="0" algn="just">
              <a:buNone/>
            </a:pPr>
            <a:r>
              <a:rPr lang="pl-PL" sz="2100" b="1" u="sng" dirty="0">
                <a:solidFill>
                  <a:srgbClr val="0070C0"/>
                </a:solidFill>
              </a:rPr>
              <a:t>2. Współpraca między instytucjami edukacyjnymi a instytucjami na rynku </a:t>
            </a:r>
            <a:r>
              <a:rPr lang="pl-PL" sz="2100" b="1" u="sng" dirty="0" smtClean="0">
                <a:solidFill>
                  <a:srgbClr val="0070C0"/>
                </a:solidFill>
              </a:rPr>
              <a:t>pracy</a:t>
            </a:r>
          </a:p>
          <a:p>
            <a:pPr marL="0" indent="0" algn="just">
              <a:buNone/>
            </a:pPr>
            <a:endParaRPr lang="pl-PL" sz="2100" b="1" u="sng" dirty="0">
              <a:solidFill>
                <a:srgbClr val="0070C0"/>
              </a:solidFill>
            </a:endParaRPr>
          </a:p>
          <a:p>
            <a:pPr marL="0" indent="0" algn="just">
              <a:buNone/>
            </a:pPr>
            <a:r>
              <a:rPr lang="pl-PL" sz="2100" dirty="0" smtClean="0">
                <a:solidFill>
                  <a:srgbClr val="0070C0"/>
                </a:solidFill>
              </a:rPr>
              <a:t> </a:t>
            </a:r>
            <a:r>
              <a:rPr lang="cs-CZ" sz="2100" dirty="0" err="1">
                <a:solidFill>
                  <a:srgbClr val="0070C0"/>
                </a:solidFill>
              </a:rPr>
              <a:t>Działania</a:t>
            </a:r>
            <a:r>
              <a:rPr lang="cs-CZ" sz="2100" dirty="0">
                <a:solidFill>
                  <a:srgbClr val="0070C0"/>
                </a:solidFill>
              </a:rPr>
              <a:t>:</a:t>
            </a:r>
            <a:endParaRPr lang="pl-PL" sz="2100" dirty="0">
              <a:solidFill>
                <a:srgbClr val="0070C0"/>
              </a:solidFill>
            </a:endParaRPr>
          </a:p>
          <a:p>
            <a:pPr algn="just">
              <a:spcBef>
                <a:spcPts val="1200"/>
              </a:spcBef>
            </a:pPr>
            <a:r>
              <a:rPr lang="pl-PL" sz="2200" dirty="0">
                <a:solidFill>
                  <a:srgbClr val="0070C0"/>
                </a:solidFill>
              </a:rPr>
              <a:t>inicjowanie i promowanie nowych oraz rozwijanie (adaptacja) istniejących ofert i programów, w tym realizacja kursów pilotażowych/cyklów edukacyjnych, tworzonych w szczególności w ramach współpracy pomiędzy instytucjami edukacyjnymi i instytucjami rynku pracy 	</a:t>
            </a:r>
          </a:p>
          <a:p>
            <a:pPr algn="just">
              <a:spcBef>
                <a:spcPts val="1200"/>
              </a:spcBef>
            </a:pPr>
            <a:r>
              <a:rPr lang="pl-PL" sz="2200" dirty="0">
                <a:solidFill>
                  <a:srgbClr val="0070C0"/>
                </a:solidFill>
              </a:rPr>
              <a:t>realizacja staży zawodowych i praktyk w podmiotach gospodarczych, organach administracji i innych organizacjach, w których uczniowie szkół ponadgimnazjalnych i studenci mogą podnieść kwalifikacje i wykorzystać wiedzę teoretyczną w praktyce </a:t>
            </a:r>
            <a:r>
              <a:rPr lang="pl-PL" sz="2000" dirty="0"/>
              <a:t>	</a:t>
            </a:r>
          </a:p>
          <a:p>
            <a:pPr marL="0" indent="0">
              <a:spcBef>
                <a:spcPts val="1200"/>
              </a:spcBef>
              <a:buNone/>
            </a:pPr>
            <a:r>
              <a:rPr lang="pl-PL" sz="2500" b="1" dirty="0">
                <a:solidFill>
                  <a:srgbClr val="002060"/>
                </a:solidFill>
                <a:latin typeface="+mn-lt"/>
              </a:rPr>
              <a:t>	</a:t>
            </a:r>
          </a:p>
          <a:p>
            <a:pPr marL="0" indent="0">
              <a:spcBef>
                <a:spcPts val="1200"/>
              </a:spcBef>
              <a:buNone/>
            </a:pPr>
            <a:endParaRPr lang="cs-CZ" b="1" dirty="0">
              <a:solidFill>
                <a:srgbClr val="002060"/>
              </a:solidFill>
              <a:latin typeface="+mn-lt"/>
            </a:endParaRPr>
          </a:p>
          <a:p>
            <a:pPr>
              <a:spcBef>
                <a:spcPts val="1200"/>
              </a:spcBef>
              <a:buFont typeface="Wingdings" pitchFamily="2" charset="2"/>
              <a:buChar char="Ø"/>
            </a:pPr>
            <a:endParaRPr lang="cs-CZ" sz="2200" b="1" dirty="0">
              <a:solidFill>
                <a:schemeClr val="tx2">
                  <a:lumMod val="75000"/>
                </a:schemeClr>
              </a:solidFill>
              <a:latin typeface="+mn-lt"/>
            </a:endParaRPr>
          </a:p>
        </p:txBody>
      </p:sp>
    </p:spTree>
    <p:extLst>
      <p:ext uri="{BB962C8B-B14F-4D97-AF65-F5344CB8AC3E}">
        <p14:creationId xmlns:p14="http://schemas.microsoft.com/office/powerpoint/2010/main" val="1129494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a:t>Interreg V-A Česká republika – Polsko			Společný sekretariát, </a:t>
            </a:r>
            <a:r>
              <a:rPr lang="pl-PL" dirty="0" err="1" smtClean="0"/>
              <a:t>Hálkova</a:t>
            </a:r>
            <a:r>
              <a:rPr lang="pl-PL" dirty="0" smtClean="0"/>
              <a:t> 2, </a:t>
            </a:r>
            <a:r>
              <a:rPr lang="pl-PL" dirty="0"/>
              <a:t>Olomouc </a:t>
            </a:r>
          </a:p>
          <a:p>
            <a:r>
              <a:rPr lang="pl-PL" b="1" dirty="0"/>
              <a:t>www.cz-pl.eu</a:t>
            </a:r>
            <a:r>
              <a:rPr lang="pl-PL" dirty="0"/>
              <a:t>				email: js.olomouc@crr.cz</a:t>
            </a:r>
            <a:endParaRPr lang="cs-CZ" dirty="0"/>
          </a:p>
          <a:p>
            <a:r>
              <a:rPr lang="pl-PL" dirty="0" smtClean="0"/>
              <a:t>		</a:t>
            </a:r>
          </a:p>
        </p:txBody>
      </p:sp>
      <p:sp>
        <p:nvSpPr>
          <p:cNvPr id="13" name="Zástupný symbol pro obsah 12"/>
          <p:cNvSpPr>
            <a:spLocks noGrp="1"/>
          </p:cNvSpPr>
          <p:nvPr>
            <p:ph sz="quarter" idx="4294967295"/>
          </p:nvPr>
        </p:nvSpPr>
        <p:spPr>
          <a:xfrm>
            <a:off x="0" y="1341438"/>
            <a:ext cx="8677275" cy="4784725"/>
          </a:xfrm>
        </p:spPr>
        <p:txBody>
          <a:bodyPr/>
          <a:lstStyle/>
          <a:p>
            <a:pPr marL="0" indent="0" algn="ctr">
              <a:buNone/>
            </a:pPr>
            <a:r>
              <a:rPr lang="cs-CZ" sz="3600" b="1" dirty="0" smtClean="0">
                <a:solidFill>
                  <a:schemeClr val="tx2"/>
                </a:solidFill>
                <a:latin typeface="+mn-lt"/>
                <a:ea typeface="+mj-ea"/>
                <a:cs typeface="+mj-cs"/>
              </a:rPr>
              <a:t> </a:t>
            </a:r>
            <a:endParaRPr lang="cs-CZ" sz="3600" b="1" dirty="0">
              <a:solidFill>
                <a:schemeClr val="tx2"/>
              </a:solidFill>
              <a:latin typeface="+mn-lt"/>
              <a:ea typeface="+mj-ea"/>
              <a:cs typeface="+mj-cs"/>
            </a:endParaRPr>
          </a:p>
          <a:p>
            <a:pPr marL="0" indent="0">
              <a:buNone/>
            </a:pPr>
            <a:endParaRPr lang="cs-CZ" b="1" i="1" dirty="0" smtClean="0">
              <a:solidFill>
                <a:schemeClr val="accent3">
                  <a:lumMod val="75000"/>
                </a:schemeClr>
              </a:solidFill>
              <a:latin typeface="+mn-lt"/>
              <a:ea typeface="+mj-ea"/>
              <a:cs typeface="+mj-cs"/>
            </a:endParaRPr>
          </a:p>
          <a:p>
            <a:pPr marL="0" indent="0">
              <a:buNone/>
            </a:pPr>
            <a:endParaRPr lang="cs-CZ" sz="2000" b="1" dirty="0">
              <a:solidFill>
                <a:schemeClr val="tx2"/>
              </a:solidFill>
              <a:latin typeface="+mn-lt"/>
              <a:ea typeface="+mj-ea"/>
              <a:cs typeface="+mj-cs"/>
            </a:endParaRPr>
          </a:p>
        </p:txBody>
      </p:sp>
      <p:sp>
        <p:nvSpPr>
          <p:cNvPr id="5" name="Tytuł 4"/>
          <p:cNvSpPr>
            <a:spLocks noGrp="1"/>
          </p:cNvSpPr>
          <p:nvPr>
            <p:ph type="title" idx="4294967295"/>
          </p:nvPr>
        </p:nvSpPr>
        <p:spPr>
          <a:xfrm>
            <a:off x="161764" y="1268760"/>
            <a:ext cx="8820472" cy="792163"/>
          </a:xfrm>
        </p:spPr>
        <p:txBody>
          <a:bodyPr/>
          <a:lstStyle/>
          <a:p>
            <a:pPr marL="0" indent="0">
              <a:lnSpc>
                <a:spcPct val="100000"/>
              </a:lnSpc>
              <a:spcBef>
                <a:spcPts val="1200"/>
              </a:spcBef>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sz="2000" b="1" dirty="0">
                <a:solidFill>
                  <a:srgbClr val="0070C0"/>
                </a:solidFill>
                <a:latin typeface="+mj-lt"/>
                <a:ea typeface="+mn-ea"/>
                <a:cs typeface="+mn-cs"/>
              </a:rPr>
              <a:t>Przedsięwzięcia, które mają zostać objęte wsparciem </a:t>
            </a:r>
            <a:r>
              <a:rPr lang="pl-PL" sz="2000" b="1" dirty="0" smtClean="0">
                <a:solidFill>
                  <a:srgbClr val="0070C0"/>
                </a:solidFill>
                <a:latin typeface="+mj-lt"/>
                <a:ea typeface="+mn-ea"/>
                <a:cs typeface="+mn-cs"/>
              </a:rPr>
              <a:t/>
            </a:r>
            <a:br>
              <a:rPr lang="pl-PL" sz="2000" b="1" dirty="0" smtClean="0">
                <a:solidFill>
                  <a:srgbClr val="0070C0"/>
                </a:solidFill>
                <a:latin typeface="+mj-lt"/>
                <a:ea typeface="+mn-ea"/>
                <a:cs typeface="+mn-cs"/>
              </a:rPr>
            </a:br>
            <a:r>
              <a:rPr lang="pl-PL" sz="2000" b="1" dirty="0" smtClean="0">
                <a:solidFill>
                  <a:srgbClr val="0070C0"/>
                </a:solidFill>
                <a:latin typeface="+mj-lt"/>
                <a:ea typeface="+mn-ea"/>
                <a:cs typeface="+mn-cs"/>
              </a:rPr>
              <a:t>w </a:t>
            </a:r>
            <a:r>
              <a:rPr lang="pl-PL" sz="2000" b="1" dirty="0">
                <a:solidFill>
                  <a:srgbClr val="0070C0"/>
                </a:solidFill>
                <a:latin typeface="+mj-lt"/>
                <a:ea typeface="+mn-ea"/>
                <a:cs typeface="+mn-cs"/>
              </a:rPr>
              <a:t>ramach priorytetu </a:t>
            </a:r>
            <a:r>
              <a:rPr lang="pl-PL" sz="2400" dirty="0"/>
              <a:t>	</a:t>
            </a:r>
            <a:endParaRPr lang="pl-PL" sz="2400" b="1" dirty="0">
              <a:solidFill>
                <a:schemeClr val="tx2">
                  <a:lumMod val="75000"/>
                </a:schemeClr>
              </a:solidFill>
            </a:endParaRPr>
          </a:p>
        </p:txBody>
      </p:sp>
      <p:sp>
        <p:nvSpPr>
          <p:cNvPr id="12" name="Zástupný symbol pro obsah 11"/>
          <p:cNvSpPr>
            <a:spLocks noGrp="1"/>
          </p:cNvSpPr>
          <p:nvPr>
            <p:ph idx="4294967295"/>
          </p:nvPr>
        </p:nvSpPr>
        <p:spPr>
          <a:xfrm>
            <a:off x="107504" y="2420888"/>
            <a:ext cx="8748464" cy="3960812"/>
          </a:xfrm>
        </p:spPr>
        <p:txBody>
          <a:bodyPr>
            <a:normAutofit/>
          </a:bodyPr>
          <a:lstStyle/>
          <a:p>
            <a:r>
              <a:rPr lang="pl-PL" sz="1600" b="1" u="sng" dirty="0" smtClean="0">
                <a:solidFill>
                  <a:srgbClr val="0070C0"/>
                </a:solidFill>
              </a:rPr>
              <a:t>3. Rozwój kształcenia językowego w ramach systemu oświaty</a:t>
            </a:r>
            <a:r>
              <a:rPr lang="pl-PL" sz="1700" dirty="0" smtClean="0">
                <a:solidFill>
                  <a:srgbClr val="0070C0"/>
                </a:solidFill>
              </a:rPr>
              <a:t>	</a:t>
            </a:r>
          </a:p>
          <a:p>
            <a:pPr marL="0" indent="0">
              <a:spcBef>
                <a:spcPts val="1200"/>
              </a:spcBef>
              <a:buNone/>
            </a:pPr>
            <a:r>
              <a:rPr lang="pl-PL" sz="1700" dirty="0" smtClean="0">
                <a:solidFill>
                  <a:srgbClr val="0070C0"/>
                </a:solidFill>
              </a:rPr>
              <a:t> </a:t>
            </a:r>
          </a:p>
          <a:p>
            <a:pPr marL="0" indent="0">
              <a:spcBef>
                <a:spcPts val="1200"/>
              </a:spcBef>
              <a:buNone/>
            </a:pPr>
            <a:r>
              <a:rPr lang="cs-CZ" sz="1700" dirty="0" err="1" smtClean="0">
                <a:solidFill>
                  <a:srgbClr val="0070C0"/>
                </a:solidFill>
              </a:rPr>
              <a:t>Działania</a:t>
            </a:r>
            <a:r>
              <a:rPr lang="cs-CZ" sz="1700" dirty="0">
                <a:solidFill>
                  <a:srgbClr val="0070C0"/>
                </a:solidFill>
              </a:rPr>
              <a:t>:</a:t>
            </a:r>
            <a:endParaRPr lang="pl-PL" sz="1700" dirty="0">
              <a:solidFill>
                <a:srgbClr val="0070C0"/>
              </a:solidFill>
            </a:endParaRPr>
          </a:p>
          <a:p>
            <a:pPr>
              <a:spcBef>
                <a:spcPts val="1200"/>
              </a:spcBef>
            </a:pPr>
            <a:r>
              <a:rPr lang="pl-PL" sz="1700" dirty="0">
                <a:solidFill>
                  <a:srgbClr val="0070C0"/>
                </a:solidFill>
              </a:rPr>
              <a:t>nauka języka partnera zagranicznego (języka czeskiego lub polskiego) </a:t>
            </a:r>
            <a:r>
              <a:rPr lang="pl-PL" sz="1600" dirty="0"/>
              <a:t>	</a:t>
            </a:r>
          </a:p>
          <a:p>
            <a:pPr marL="0" indent="0">
              <a:spcBef>
                <a:spcPts val="1200"/>
              </a:spcBef>
              <a:buNone/>
            </a:pPr>
            <a:r>
              <a:rPr lang="pl-PL" sz="1600" dirty="0"/>
              <a:t>	</a:t>
            </a:r>
            <a:endParaRPr lang="cs-CZ" sz="1600" b="1" u="sng" dirty="0">
              <a:solidFill>
                <a:srgbClr val="002060"/>
              </a:solidFill>
              <a:effectLst>
                <a:outerShdw blurRad="38100" dist="38100" dir="2700000" algn="tl">
                  <a:srgbClr val="000000">
                    <a:alpha val="43137"/>
                  </a:srgbClr>
                </a:outerShdw>
              </a:effectLst>
              <a:latin typeface="+mn-lt"/>
            </a:endParaRPr>
          </a:p>
          <a:p>
            <a:pPr marL="0" indent="0">
              <a:spcBef>
                <a:spcPts val="1200"/>
              </a:spcBef>
              <a:buNone/>
            </a:pPr>
            <a:endParaRPr lang="cs-CZ" sz="2200" b="1" u="sng" dirty="0" smtClean="0">
              <a:solidFill>
                <a:schemeClr val="tx2"/>
              </a:solidFill>
              <a:latin typeface="+mn-lt"/>
            </a:endParaRPr>
          </a:p>
        </p:txBody>
      </p:sp>
    </p:spTree>
    <p:extLst>
      <p:ext uri="{BB962C8B-B14F-4D97-AF65-F5344CB8AC3E}">
        <p14:creationId xmlns:p14="http://schemas.microsoft.com/office/powerpoint/2010/main" val="835992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err="1"/>
              <a:t>Interreg</a:t>
            </a:r>
            <a:r>
              <a:rPr lang="pl-PL" dirty="0"/>
              <a:t> V-A </a:t>
            </a:r>
            <a:r>
              <a:rPr lang="pl-PL" dirty="0" err="1"/>
              <a:t>Česká</a:t>
            </a:r>
            <a:r>
              <a:rPr lang="pl-PL" dirty="0"/>
              <a:t> republika – Polsko   		   </a:t>
            </a:r>
            <a:r>
              <a:rPr lang="pl-PL" dirty="0" err="1"/>
              <a:t>Společný</a:t>
            </a:r>
            <a:r>
              <a:rPr lang="pl-PL" dirty="0"/>
              <a:t> </a:t>
            </a:r>
            <a:r>
              <a:rPr lang="pl-PL" dirty="0" err="1"/>
              <a:t>sekretariát</a:t>
            </a:r>
            <a:r>
              <a:rPr lang="pl-PL" dirty="0"/>
              <a:t>, </a:t>
            </a:r>
            <a:r>
              <a:rPr lang="pl-PL" dirty="0" err="1"/>
              <a:t>Hálkova</a:t>
            </a:r>
            <a:r>
              <a:rPr lang="pl-PL" dirty="0"/>
              <a:t> 2, Olomouc  </a:t>
            </a:r>
            <a:r>
              <a:rPr lang="pl-PL" b="1" dirty="0"/>
              <a:t>www.cz-pl.eu    				   </a:t>
            </a:r>
            <a:r>
              <a:rPr lang="pl-PL" dirty="0"/>
              <a:t>email: js.olomouc@crr.cz </a:t>
            </a:r>
          </a:p>
        </p:txBody>
      </p:sp>
      <p:sp>
        <p:nvSpPr>
          <p:cNvPr id="5" name="Tytuł 4"/>
          <p:cNvSpPr>
            <a:spLocks noGrp="1"/>
          </p:cNvSpPr>
          <p:nvPr>
            <p:ph type="title" idx="4294967295"/>
          </p:nvPr>
        </p:nvSpPr>
        <p:spPr>
          <a:xfrm>
            <a:off x="0" y="548680"/>
            <a:ext cx="8229600" cy="1008112"/>
          </a:xfrm>
        </p:spPr>
        <p:txBody>
          <a:bodyPr/>
          <a:lstStyle/>
          <a:p>
            <a:pPr>
              <a:spcAft>
                <a:spcPts val="600"/>
              </a:spcAft>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3200" b="1" dirty="0" smtClean="0"/>
              <a:t>      </a:t>
            </a:r>
            <a:endParaRPr lang="pl-PL" sz="3000" u="sng" dirty="0">
              <a:effectLst>
                <a:outerShdw blurRad="38100" dist="38100" dir="2700000" algn="tl">
                  <a:srgbClr val="000000">
                    <a:alpha val="43137"/>
                  </a:srgbClr>
                </a:outerShdw>
              </a:effectLst>
            </a:endParaRPr>
          </a:p>
        </p:txBody>
      </p:sp>
      <p:sp>
        <p:nvSpPr>
          <p:cNvPr id="12" name="Zástupný symbol pro obsah 11"/>
          <p:cNvSpPr>
            <a:spLocks noGrp="1"/>
          </p:cNvSpPr>
          <p:nvPr>
            <p:ph idx="4294967295"/>
          </p:nvPr>
        </p:nvSpPr>
        <p:spPr>
          <a:xfrm>
            <a:off x="287523" y="1196752"/>
            <a:ext cx="8568952" cy="4636620"/>
          </a:xfrm>
        </p:spPr>
        <p:txBody>
          <a:bodyPr>
            <a:normAutofit/>
          </a:bodyPr>
          <a:lstStyle/>
          <a:p>
            <a:pPr marL="0" indent="0" algn="ctr">
              <a:buNone/>
            </a:pPr>
            <a:endParaRPr lang="pl-PL" sz="1900" dirty="0" smtClean="0">
              <a:solidFill>
                <a:schemeClr val="accent3">
                  <a:lumMod val="75000"/>
                </a:schemeClr>
              </a:solidFill>
              <a:latin typeface="+mn-lt"/>
              <a:ea typeface="+mj-ea"/>
              <a:cs typeface="+mj-cs"/>
            </a:endParaRPr>
          </a:p>
          <a:p>
            <a:pPr marL="0" indent="0" algn="ctr">
              <a:buNone/>
            </a:pPr>
            <a:endParaRPr lang="pl-PL" sz="1900" dirty="0">
              <a:solidFill>
                <a:schemeClr val="accent3">
                  <a:lumMod val="75000"/>
                </a:schemeClr>
              </a:solidFill>
              <a:latin typeface="+mn-lt"/>
              <a:ea typeface="+mj-ea"/>
              <a:cs typeface="+mj-cs"/>
            </a:endParaRPr>
          </a:p>
          <a:p>
            <a:pPr marL="0" indent="0" algn="ctr">
              <a:buNone/>
            </a:pPr>
            <a:endParaRPr lang="pl-PL" sz="1900" dirty="0" smtClean="0">
              <a:solidFill>
                <a:schemeClr val="accent3">
                  <a:lumMod val="75000"/>
                </a:schemeClr>
              </a:solidFill>
              <a:latin typeface="+mn-lt"/>
              <a:ea typeface="+mj-ea"/>
              <a:cs typeface="+mj-cs"/>
            </a:endParaRPr>
          </a:p>
          <a:p>
            <a:pPr marL="0" indent="0" algn="ctr">
              <a:buNone/>
            </a:pPr>
            <a:endParaRPr lang="pl-PL" sz="2800" dirty="0">
              <a:solidFill>
                <a:schemeClr val="accent3">
                  <a:lumMod val="75000"/>
                </a:schemeClr>
              </a:solidFill>
              <a:latin typeface="+mn-lt"/>
              <a:ea typeface="+mj-ea"/>
              <a:cs typeface="+mj-cs"/>
            </a:endParaRPr>
          </a:p>
          <a:p>
            <a:pPr marL="0" indent="0" algn="ctr">
              <a:buNone/>
            </a:pPr>
            <a:r>
              <a:rPr lang="pl-PL" sz="2800" dirty="0" smtClean="0">
                <a:solidFill>
                  <a:schemeClr val="accent3">
                    <a:lumMod val="75000"/>
                  </a:schemeClr>
                </a:solidFill>
                <a:latin typeface="+mn-lt"/>
                <a:ea typeface="+mj-ea"/>
                <a:cs typeface="+mj-cs"/>
              </a:rPr>
              <a:t>Dziękuję za uwagę</a:t>
            </a:r>
          </a:p>
          <a:p>
            <a:pPr marL="0" indent="0" algn="ctr">
              <a:buNone/>
            </a:pPr>
            <a:r>
              <a:rPr lang="pl-PL" sz="2800" dirty="0" smtClean="0">
                <a:solidFill>
                  <a:schemeClr val="accent3">
                    <a:lumMod val="75000"/>
                  </a:schemeClr>
                </a:solidFill>
                <a:latin typeface="+mn-lt"/>
                <a:ea typeface="+mj-ea"/>
                <a:cs typeface="+mj-cs"/>
              </a:rPr>
              <a:t>Wspólny Sekretariat</a:t>
            </a:r>
            <a:endParaRPr lang="pl-PL" sz="2800" dirty="0">
              <a:solidFill>
                <a:schemeClr val="accent3">
                  <a:lumMod val="75000"/>
                </a:schemeClr>
              </a:solidFill>
              <a:latin typeface="+mn-lt"/>
              <a:ea typeface="+mj-ea"/>
              <a:cs typeface="+mj-cs"/>
            </a:endParaRPr>
          </a:p>
        </p:txBody>
      </p:sp>
    </p:spTree>
    <p:extLst>
      <p:ext uri="{BB962C8B-B14F-4D97-AF65-F5344CB8AC3E}">
        <p14:creationId xmlns:p14="http://schemas.microsoft.com/office/powerpoint/2010/main" val="1476552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1"/>
          </p:nvPr>
        </p:nvSpPr>
        <p:spPr>
          <a:xfrm>
            <a:off x="323529" y="6093297"/>
            <a:ext cx="8640960" cy="504056"/>
          </a:xfrm>
        </p:spPr>
        <p:txBody>
          <a:bodyPr/>
          <a:lstStyle/>
          <a:p>
            <a:r>
              <a:rPr lang="pl-PL" dirty="0"/>
              <a:t>Interreg V-A Česká republika – Polsko			Společný sekretariát, </a:t>
            </a:r>
            <a:r>
              <a:rPr lang="pl-PL" dirty="0" err="1" smtClean="0"/>
              <a:t>Hálkova</a:t>
            </a:r>
            <a:r>
              <a:rPr lang="pl-PL" dirty="0" smtClean="0"/>
              <a:t> 171/2, </a:t>
            </a:r>
            <a:r>
              <a:rPr lang="pl-PL" dirty="0"/>
              <a:t>Olomouc </a:t>
            </a:r>
          </a:p>
          <a:p>
            <a:r>
              <a:rPr lang="pl-PL" b="1" dirty="0"/>
              <a:t>www.cz-pl.eu</a:t>
            </a:r>
            <a:r>
              <a:rPr lang="pl-PL" dirty="0"/>
              <a:t>				email: js.olomouc@crr.cz</a:t>
            </a:r>
            <a:endParaRPr lang="cs-CZ" dirty="0"/>
          </a:p>
          <a:p>
            <a:r>
              <a:rPr lang="pl-PL" dirty="0" smtClean="0"/>
              <a:t>		</a:t>
            </a:r>
          </a:p>
        </p:txBody>
      </p:sp>
      <p:sp>
        <p:nvSpPr>
          <p:cNvPr id="13" name="Zástupný symbol pro obsah 12"/>
          <p:cNvSpPr>
            <a:spLocks noGrp="1"/>
          </p:cNvSpPr>
          <p:nvPr>
            <p:ph sz="quarter" idx="4294967295"/>
          </p:nvPr>
        </p:nvSpPr>
        <p:spPr>
          <a:xfrm>
            <a:off x="0" y="1341438"/>
            <a:ext cx="4041775" cy="4784725"/>
          </a:xfrm>
        </p:spPr>
        <p:txBody>
          <a:bodyPr/>
          <a:lstStyle/>
          <a:p>
            <a:pPr marL="0" indent="0" algn="ctr">
              <a:buNone/>
            </a:pPr>
            <a:r>
              <a:rPr lang="cs-CZ" sz="3600" b="1" dirty="0" smtClean="0">
                <a:solidFill>
                  <a:schemeClr val="tx2"/>
                </a:solidFill>
                <a:latin typeface="+mn-lt"/>
                <a:ea typeface="+mj-ea"/>
                <a:cs typeface="+mj-cs"/>
              </a:rPr>
              <a:t> </a:t>
            </a:r>
            <a:endParaRPr lang="cs-CZ" sz="3600" b="1" dirty="0">
              <a:solidFill>
                <a:schemeClr val="tx2"/>
              </a:solidFill>
              <a:latin typeface="+mn-lt"/>
              <a:ea typeface="+mj-ea"/>
              <a:cs typeface="+mj-cs"/>
            </a:endParaRPr>
          </a:p>
          <a:p>
            <a:pPr marL="0" indent="0">
              <a:buNone/>
            </a:pPr>
            <a:endParaRPr lang="cs-CZ" b="1" i="1" dirty="0" smtClean="0">
              <a:solidFill>
                <a:schemeClr val="accent3">
                  <a:lumMod val="75000"/>
                </a:schemeClr>
              </a:solidFill>
              <a:latin typeface="+mn-lt"/>
              <a:ea typeface="+mj-ea"/>
              <a:cs typeface="+mj-cs"/>
            </a:endParaRPr>
          </a:p>
          <a:p>
            <a:pPr marL="0" indent="0">
              <a:buNone/>
            </a:pPr>
            <a:endParaRPr lang="cs-CZ" sz="2000" b="1" dirty="0">
              <a:solidFill>
                <a:schemeClr val="tx2"/>
              </a:solidFill>
              <a:latin typeface="+mn-lt"/>
              <a:ea typeface="+mj-ea"/>
              <a:cs typeface="+mj-cs"/>
            </a:endParaRPr>
          </a:p>
        </p:txBody>
      </p:sp>
      <p:sp>
        <p:nvSpPr>
          <p:cNvPr id="5" name="Tytuł 4"/>
          <p:cNvSpPr>
            <a:spLocks noGrp="1"/>
          </p:cNvSpPr>
          <p:nvPr>
            <p:ph type="title" idx="4294967295"/>
          </p:nvPr>
        </p:nvSpPr>
        <p:spPr>
          <a:xfrm>
            <a:off x="323528" y="875891"/>
            <a:ext cx="8229600" cy="936104"/>
          </a:xfrm>
        </p:spPr>
        <p:txBody>
          <a:bodyPr/>
          <a:lstStyle/>
          <a:p>
            <a:pPr>
              <a:lnSpc>
                <a:spcPct val="100000"/>
              </a:lnSpc>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1400" b="1" dirty="0">
                <a:solidFill>
                  <a:srgbClr val="002060"/>
                </a:solidFill>
                <a:ea typeface="+mn-ea"/>
                <a:cs typeface="+mn-cs"/>
              </a:rPr>
              <a:t>    </a:t>
            </a:r>
            <a:r>
              <a:rPr lang="pl-PL" sz="2800" b="1" u="sng" dirty="0">
                <a:solidFill>
                  <a:srgbClr val="002060"/>
                </a:solidFill>
                <a:ea typeface="+mn-ea"/>
                <a:cs typeface="+mn-cs"/>
              </a:rPr>
              <a:t>Zakresy wsparcia</a:t>
            </a:r>
            <a:r>
              <a:rPr lang="pl-PL" sz="1400" b="1" dirty="0">
                <a:solidFill>
                  <a:srgbClr val="002060"/>
                </a:solidFill>
                <a:ea typeface="+mn-ea"/>
                <a:cs typeface="+mn-cs"/>
              </a:rPr>
              <a:t/>
            </a:r>
            <a:br>
              <a:rPr lang="pl-PL" sz="1400" b="1" dirty="0">
                <a:solidFill>
                  <a:srgbClr val="002060"/>
                </a:solidFill>
                <a:ea typeface="+mn-ea"/>
                <a:cs typeface="+mn-cs"/>
              </a:rPr>
            </a:br>
            <a:r>
              <a:rPr lang="pl-PL" sz="1400" b="1" dirty="0">
                <a:solidFill>
                  <a:srgbClr val="002060"/>
                </a:solidFill>
                <a:effectLst/>
                <a:ea typeface="+mn-ea"/>
                <a:cs typeface="+mn-cs"/>
              </a:rPr>
              <a:t>Tematy, które wspierane są w ramach Programu </a:t>
            </a:r>
            <a:r>
              <a:rPr lang="pl-PL" sz="1400" b="1" dirty="0" err="1">
                <a:solidFill>
                  <a:srgbClr val="002060"/>
                </a:solidFill>
                <a:effectLst/>
                <a:ea typeface="+mn-ea"/>
                <a:cs typeface="+mn-cs"/>
              </a:rPr>
              <a:t>Interreg</a:t>
            </a:r>
            <a:r>
              <a:rPr lang="pl-PL" sz="1400" b="1" dirty="0">
                <a:solidFill>
                  <a:srgbClr val="002060"/>
                </a:solidFill>
                <a:effectLst/>
                <a:ea typeface="+mn-ea"/>
                <a:cs typeface="+mn-cs"/>
              </a:rPr>
              <a:t> V-A Republika Czeska – Polska, dzielą się na osie priorytetowe. Na każdą z nich alokowano inną kwotę całkowitą.</a:t>
            </a:r>
            <a:r>
              <a:rPr lang="pl-PL" altLang="pl-PL" sz="1400" b="1" dirty="0">
                <a:solidFill>
                  <a:srgbClr val="002060"/>
                </a:solidFill>
                <a:effectLst/>
                <a:ea typeface="+mn-ea"/>
                <a:cs typeface="+mn-cs"/>
              </a:rPr>
              <a:t>  </a:t>
            </a:r>
            <a:endParaRPr lang="pl-PL" sz="1400" b="1" dirty="0">
              <a:solidFill>
                <a:srgbClr val="002060"/>
              </a:solidFill>
              <a:effectLst/>
              <a:ea typeface="+mn-ea"/>
              <a:cs typeface="+mn-cs"/>
            </a:endParaRPr>
          </a:p>
        </p:txBody>
      </p:sp>
      <p:sp>
        <p:nvSpPr>
          <p:cNvPr id="12" name="Zástupný symbol pro obsah 11"/>
          <p:cNvSpPr>
            <a:spLocks noGrp="1"/>
          </p:cNvSpPr>
          <p:nvPr>
            <p:ph idx="4294967295"/>
          </p:nvPr>
        </p:nvSpPr>
        <p:spPr>
          <a:xfrm>
            <a:off x="582960" y="3573016"/>
            <a:ext cx="7978080" cy="4320479"/>
          </a:xfrm>
        </p:spPr>
        <p:txBody>
          <a:bodyPr>
            <a:normAutofit/>
          </a:bodyPr>
          <a:lstStyle/>
          <a:p>
            <a:pPr marL="0" indent="0" algn="just">
              <a:spcBef>
                <a:spcPts val="1200"/>
              </a:spcBef>
              <a:buNone/>
            </a:pPr>
            <a:r>
              <a:rPr lang="pl-PL" sz="2100" b="1" dirty="0">
                <a:solidFill>
                  <a:srgbClr val="002060"/>
                </a:solidFill>
                <a:latin typeface="+mn-lt"/>
              </a:rPr>
              <a:t>	</a:t>
            </a:r>
          </a:p>
          <a:p>
            <a:pPr algn="just">
              <a:lnSpc>
                <a:spcPct val="110000"/>
              </a:lnSpc>
              <a:spcBef>
                <a:spcPts val="1200"/>
              </a:spcBef>
              <a:buFont typeface="Wingdings" pitchFamily="2" charset="2"/>
              <a:buChar char="Ø"/>
            </a:pPr>
            <a:endParaRPr lang="cs-CZ" sz="2000" dirty="0"/>
          </a:p>
          <a:p>
            <a:pPr algn="just">
              <a:lnSpc>
                <a:spcPct val="110000"/>
              </a:lnSpc>
              <a:spcBef>
                <a:spcPts val="1200"/>
              </a:spcBef>
              <a:buFont typeface="Wingdings" pitchFamily="2" charset="2"/>
              <a:buChar char="Ø"/>
            </a:pPr>
            <a:endParaRPr lang="cs-CZ" sz="2100" b="1" dirty="0">
              <a:solidFill>
                <a:srgbClr val="002060"/>
              </a:solidFill>
              <a:latin typeface="+mn-lt"/>
            </a:endParaRPr>
          </a:p>
          <a:p>
            <a:pPr algn="just">
              <a:spcBef>
                <a:spcPts val="1200"/>
              </a:spcBef>
              <a:buFont typeface="Wingdings" pitchFamily="2" charset="2"/>
              <a:buChar char="Ø"/>
            </a:pPr>
            <a:endParaRPr lang="cs-CZ" sz="2000" dirty="0"/>
          </a:p>
          <a:p>
            <a:pPr algn="just">
              <a:spcBef>
                <a:spcPts val="1200"/>
              </a:spcBef>
              <a:buFont typeface="Wingdings" pitchFamily="2" charset="2"/>
              <a:buChar char="Ø"/>
            </a:pPr>
            <a:endParaRPr lang="pl-PL" sz="2000" b="1" dirty="0" smtClean="0">
              <a:solidFill>
                <a:schemeClr val="tx2">
                  <a:lumMod val="75000"/>
                </a:schemeClr>
              </a:solidFill>
              <a:latin typeface="+mn-lt"/>
            </a:endParaRPr>
          </a:p>
        </p:txBody>
      </p:sp>
      <p:pic>
        <p:nvPicPr>
          <p:cNvPr id="4098" name="Picture 2" descr="http://www.cz-pl.eu/soubory/457_scr_04292016_14335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7" y="2023590"/>
            <a:ext cx="5184577" cy="40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10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720080"/>
          </a:xfrm>
        </p:spPr>
        <p:txBody>
          <a:bodyPr/>
          <a:lstStyle/>
          <a:p>
            <a:pPr>
              <a:lnSpc>
                <a:spcPct val="100000"/>
              </a:lnSpc>
            </a:pPr>
            <a:r>
              <a:rPr lang="cs-CZ" sz="2800" b="1" u="sng" dirty="0" err="1">
                <a:solidFill>
                  <a:srgbClr val="002060"/>
                </a:solidFill>
                <a:ea typeface="+mn-ea"/>
                <a:cs typeface="+mn-cs"/>
              </a:rPr>
              <a:t>Wykorzystanie</a:t>
            </a:r>
            <a:r>
              <a:rPr lang="cs-CZ" sz="2800" b="1" u="sng" dirty="0">
                <a:solidFill>
                  <a:srgbClr val="002060"/>
                </a:solidFill>
                <a:ea typeface="+mn-ea"/>
                <a:cs typeface="+mn-cs"/>
              </a:rPr>
              <a:t> </a:t>
            </a:r>
            <a:r>
              <a:rPr lang="cs-CZ" sz="2800" b="1" u="sng" dirty="0" err="1">
                <a:solidFill>
                  <a:srgbClr val="002060"/>
                </a:solidFill>
                <a:ea typeface="+mn-ea"/>
                <a:cs typeface="+mn-cs"/>
              </a:rPr>
              <a:t>środków</a:t>
            </a:r>
            <a:r>
              <a:rPr lang="cs-CZ" sz="2800" b="1" u="sng" dirty="0">
                <a:solidFill>
                  <a:srgbClr val="002060"/>
                </a:solidFill>
                <a:ea typeface="+mn-ea"/>
                <a:cs typeface="+mn-cs"/>
              </a:rPr>
              <a:t> </a:t>
            </a:r>
            <a:r>
              <a:rPr lang="cs-CZ" sz="2800" b="1" u="sng" dirty="0" err="1">
                <a:solidFill>
                  <a:srgbClr val="002060"/>
                </a:solidFill>
                <a:ea typeface="+mn-ea"/>
                <a:cs typeface="+mn-cs"/>
              </a:rPr>
              <a:t>wg</a:t>
            </a:r>
            <a:r>
              <a:rPr lang="cs-CZ" sz="2800" b="1" u="sng" dirty="0">
                <a:solidFill>
                  <a:srgbClr val="002060"/>
                </a:solidFill>
                <a:ea typeface="+mn-ea"/>
                <a:cs typeface="+mn-cs"/>
              </a:rPr>
              <a:t> </a:t>
            </a:r>
            <a:r>
              <a:rPr lang="cs-CZ" sz="2800" b="1" u="sng" dirty="0" err="1">
                <a:solidFill>
                  <a:srgbClr val="002060"/>
                </a:solidFill>
                <a:ea typeface="+mn-ea"/>
                <a:cs typeface="+mn-cs"/>
              </a:rPr>
              <a:t>poszczególnych</a:t>
            </a:r>
            <a:r>
              <a:rPr lang="cs-CZ" sz="2800" b="1" u="sng" dirty="0">
                <a:solidFill>
                  <a:srgbClr val="002060"/>
                </a:solidFill>
                <a:ea typeface="+mn-ea"/>
                <a:cs typeface="+mn-cs"/>
              </a:rPr>
              <a:t> OP</a:t>
            </a:r>
          </a:p>
        </p:txBody>
      </p:sp>
      <p:sp>
        <p:nvSpPr>
          <p:cNvPr id="3" name="Zástupný symbol pro obsah 2"/>
          <p:cNvSpPr>
            <a:spLocks noGrp="1"/>
          </p:cNvSpPr>
          <p:nvPr>
            <p:ph idx="1"/>
          </p:nvPr>
        </p:nvSpPr>
        <p:spPr>
          <a:xfrm>
            <a:off x="539552" y="1916832"/>
            <a:ext cx="8424936" cy="4608513"/>
          </a:xfrm>
        </p:spPr>
        <p:txBody>
          <a:bodyPr>
            <a:normAutofit/>
          </a:bodyPr>
          <a:lstStyle/>
          <a:p>
            <a:pPr marL="0" indent="0">
              <a:buNone/>
            </a:pPr>
            <a:r>
              <a:rPr lang="cs-CZ" sz="1900" b="1" dirty="0" smtClean="0">
                <a:solidFill>
                  <a:schemeClr val="tx1"/>
                </a:solidFill>
                <a:latin typeface="+mn-lt"/>
              </a:rPr>
              <a:t>		          </a:t>
            </a:r>
            <a:r>
              <a:rPr lang="cs-CZ" sz="1900" b="1" dirty="0" err="1" smtClean="0">
                <a:solidFill>
                  <a:schemeClr val="tx1"/>
                </a:solidFill>
                <a:latin typeface="+mn-lt"/>
              </a:rPr>
              <a:t>Łącznie</a:t>
            </a:r>
            <a:r>
              <a:rPr lang="cs-CZ" sz="1900" b="1" dirty="0" smtClean="0">
                <a:solidFill>
                  <a:schemeClr val="tx1"/>
                </a:solidFill>
                <a:latin typeface="+mn-lt"/>
              </a:rPr>
              <a:t> </a:t>
            </a:r>
            <a:r>
              <a:rPr lang="cs-CZ" sz="1900" b="1" dirty="0" err="1" smtClean="0">
                <a:solidFill>
                  <a:schemeClr val="tx1"/>
                </a:solidFill>
                <a:latin typeface="+mn-lt"/>
              </a:rPr>
              <a:t>środki</a:t>
            </a:r>
            <a:r>
              <a:rPr lang="cs-CZ" sz="1900" b="1" dirty="0" smtClean="0">
                <a:solidFill>
                  <a:schemeClr val="tx1"/>
                </a:solidFill>
                <a:latin typeface="+mn-lt"/>
              </a:rPr>
              <a:t> EFRR w EUR</a:t>
            </a:r>
            <a:endParaRPr lang="cs-CZ" sz="1900" b="1" dirty="0">
              <a:solidFill>
                <a:schemeClr val="tx1"/>
              </a:solidFill>
              <a:latin typeface="+mn-lt"/>
            </a:endParaRPr>
          </a:p>
          <a:p>
            <a:pPr marL="0" indent="0" algn="just">
              <a:buNone/>
            </a:pPr>
            <a:r>
              <a:rPr lang="cs-CZ" sz="1900" dirty="0" smtClean="0">
                <a:solidFill>
                  <a:schemeClr val="tx1"/>
                </a:solidFill>
                <a:latin typeface="+mn-lt"/>
              </a:rPr>
              <a:t> </a:t>
            </a:r>
          </a:p>
          <a:p>
            <a:pPr marL="0" indent="0" algn="just">
              <a:buNone/>
            </a:pP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Oś</a:t>
            </a: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piorytetowa</a:t>
            </a:r>
            <a:r>
              <a:rPr lang="cs-CZ" sz="1900" dirty="0" smtClean="0">
                <a:solidFill>
                  <a:schemeClr val="tx2">
                    <a:lumMod val="75000"/>
                  </a:schemeClr>
                </a:solidFill>
                <a:latin typeface="+mn-lt"/>
              </a:rPr>
              <a:t> 1				12 </a:t>
            </a:r>
            <a:r>
              <a:rPr lang="cs-CZ" sz="1900" dirty="0">
                <a:solidFill>
                  <a:schemeClr val="tx2">
                    <a:lumMod val="75000"/>
                  </a:schemeClr>
                </a:solidFill>
                <a:latin typeface="+mn-lt"/>
              </a:rPr>
              <a:t>215 </a:t>
            </a:r>
            <a:r>
              <a:rPr lang="cs-CZ" sz="1900" dirty="0" smtClean="0">
                <a:solidFill>
                  <a:schemeClr val="tx2">
                    <a:lumMod val="75000"/>
                  </a:schemeClr>
                </a:solidFill>
                <a:latin typeface="+mn-lt"/>
              </a:rPr>
              <a:t>972</a:t>
            </a:r>
            <a:endParaRPr lang="cs-CZ" sz="1900" dirty="0">
              <a:solidFill>
                <a:schemeClr val="tx2">
                  <a:lumMod val="75000"/>
                </a:schemeClr>
              </a:solidFill>
              <a:latin typeface="+mn-lt"/>
            </a:endParaRPr>
          </a:p>
          <a:p>
            <a:pPr marL="0" indent="0" algn="just">
              <a:buNone/>
            </a:pP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Oś</a:t>
            </a: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piorytetowa</a:t>
            </a:r>
            <a:r>
              <a:rPr lang="cs-CZ" sz="1900" dirty="0" smtClean="0">
                <a:solidFill>
                  <a:schemeClr val="tx2">
                    <a:lumMod val="75000"/>
                  </a:schemeClr>
                </a:solidFill>
                <a:latin typeface="+mn-lt"/>
              </a:rPr>
              <a:t> 2 </a:t>
            </a:r>
            <a:r>
              <a:rPr lang="cs-CZ" sz="1900" dirty="0">
                <a:solidFill>
                  <a:schemeClr val="tx2">
                    <a:lumMod val="75000"/>
                  </a:schemeClr>
                </a:solidFill>
                <a:latin typeface="+mn-lt"/>
              </a:rPr>
              <a:t>			               </a:t>
            </a:r>
            <a:r>
              <a:rPr lang="cs-CZ" sz="1900" dirty="0" smtClean="0">
                <a:solidFill>
                  <a:schemeClr val="tx2">
                    <a:lumMod val="75000"/>
                  </a:schemeClr>
                </a:solidFill>
                <a:latin typeface="+mn-lt"/>
              </a:rPr>
              <a:t>135 </a:t>
            </a:r>
            <a:r>
              <a:rPr lang="cs-CZ" sz="1900" dirty="0">
                <a:solidFill>
                  <a:schemeClr val="tx2">
                    <a:lumMod val="75000"/>
                  </a:schemeClr>
                </a:solidFill>
                <a:latin typeface="+mn-lt"/>
              </a:rPr>
              <a:t>733 </a:t>
            </a:r>
            <a:r>
              <a:rPr lang="cs-CZ" sz="1900" dirty="0" smtClean="0">
                <a:solidFill>
                  <a:schemeClr val="tx2">
                    <a:lumMod val="75000"/>
                  </a:schemeClr>
                </a:solidFill>
                <a:latin typeface="+mn-lt"/>
              </a:rPr>
              <a:t>026</a:t>
            </a:r>
            <a:endParaRPr lang="cs-CZ" sz="1900" dirty="0">
              <a:solidFill>
                <a:schemeClr val="tx2">
                  <a:lumMod val="75000"/>
                </a:schemeClr>
              </a:solidFill>
              <a:latin typeface="+mn-lt"/>
            </a:endParaRPr>
          </a:p>
          <a:p>
            <a:pPr algn="just"/>
            <a:r>
              <a:rPr lang="cs-CZ" sz="1900" dirty="0" smtClean="0">
                <a:solidFill>
                  <a:schemeClr val="accent3"/>
                </a:solidFill>
                <a:latin typeface="+mn-lt"/>
              </a:rPr>
              <a:t>Projekty </a:t>
            </a:r>
            <a:r>
              <a:rPr lang="cs-CZ" sz="1900" dirty="0" err="1">
                <a:solidFill>
                  <a:schemeClr val="accent3"/>
                </a:solidFill>
                <a:latin typeface="+mn-lt"/>
              </a:rPr>
              <a:t>d</a:t>
            </a:r>
            <a:r>
              <a:rPr lang="cs-CZ" sz="1900" dirty="0" err="1" smtClean="0">
                <a:solidFill>
                  <a:schemeClr val="accent3"/>
                </a:solidFill>
                <a:latin typeface="+mn-lt"/>
              </a:rPr>
              <a:t>rogowe</a:t>
            </a:r>
            <a:r>
              <a:rPr lang="cs-CZ" sz="1900" dirty="0" smtClean="0">
                <a:solidFill>
                  <a:schemeClr val="accent3"/>
                </a:solidFill>
                <a:latin typeface="+mn-lt"/>
              </a:rPr>
              <a:t>:</a:t>
            </a:r>
            <a:r>
              <a:rPr lang="cs-CZ" sz="1900" dirty="0">
                <a:solidFill>
                  <a:schemeClr val="accent3"/>
                </a:solidFill>
                <a:latin typeface="+mn-lt"/>
              </a:rPr>
              <a:t>	</a:t>
            </a:r>
            <a:r>
              <a:rPr lang="cs-CZ" sz="1900" dirty="0" smtClean="0">
                <a:solidFill>
                  <a:schemeClr val="accent3"/>
                </a:solidFill>
                <a:latin typeface="+mn-lt"/>
              </a:rPr>
              <a:t>			51 </a:t>
            </a:r>
            <a:r>
              <a:rPr lang="cs-CZ" sz="1900" dirty="0">
                <a:solidFill>
                  <a:schemeClr val="accent3"/>
                </a:solidFill>
                <a:latin typeface="+mn-lt"/>
              </a:rPr>
              <a:t>000 </a:t>
            </a:r>
            <a:r>
              <a:rPr lang="cs-CZ" sz="1900" dirty="0" smtClean="0">
                <a:solidFill>
                  <a:schemeClr val="accent3"/>
                </a:solidFill>
                <a:latin typeface="+mn-lt"/>
              </a:rPr>
              <a:t>000</a:t>
            </a:r>
            <a:r>
              <a:rPr lang="cs-CZ" sz="1900" dirty="0">
                <a:solidFill>
                  <a:schemeClr val="accent3"/>
                </a:solidFill>
                <a:latin typeface="+mn-lt"/>
              </a:rPr>
              <a:t>	</a:t>
            </a:r>
          </a:p>
          <a:p>
            <a:pPr algn="just"/>
            <a:r>
              <a:rPr lang="cs-CZ" sz="1900" dirty="0" err="1" smtClean="0">
                <a:solidFill>
                  <a:schemeClr val="accent3"/>
                </a:solidFill>
                <a:latin typeface="+mn-lt"/>
              </a:rPr>
              <a:t>Pozostałe</a:t>
            </a:r>
            <a:r>
              <a:rPr lang="cs-CZ" sz="1900" dirty="0" smtClean="0">
                <a:solidFill>
                  <a:schemeClr val="accent3"/>
                </a:solidFill>
                <a:latin typeface="+mn-lt"/>
              </a:rPr>
              <a:t> projekty:</a:t>
            </a:r>
            <a:r>
              <a:rPr lang="cs-CZ" sz="1900" dirty="0">
                <a:solidFill>
                  <a:schemeClr val="accent3"/>
                </a:solidFill>
                <a:latin typeface="+mn-lt"/>
              </a:rPr>
              <a:t>	</a:t>
            </a:r>
            <a:r>
              <a:rPr lang="cs-CZ" sz="1900" dirty="0" smtClean="0">
                <a:solidFill>
                  <a:schemeClr val="accent3"/>
                </a:solidFill>
                <a:latin typeface="+mn-lt"/>
              </a:rPr>
              <a:t>			84 </a:t>
            </a:r>
            <a:r>
              <a:rPr lang="cs-CZ" sz="1900" dirty="0">
                <a:solidFill>
                  <a:schemeClr val="accent3"/>
                </a:solidFill>
                <a:latin typeface="+mn-lt"/>
              </a:rPr>
              <a:t>733 </a:t>
            </a:r>
            <a:r>
              <a:rPr lang="cs-CZ" sz="1900" dirty="0" smtClean="0">
                <a:solidFill>
                  <a:schemeClr val="accent3"/>
                </a:solidFill>
                <a:latin typeface="+mn-lt"/>
              </a:rPr>
              <a:t>026</a:t>
            </a:r>
            <a:endParaRPr lang="cs-CZ" sz="1900" dirty="0">
              <a:solidFill>
                <a:schemeClr val="accent3"/>
              </a:solidFill>
              <a:latin typeface="+mn-lt"/>
            </a:endParaRPr>
          </a:p>
          <a:p>
            <a:pPr marL="0" indent="0" algn="just">
              <a:buNone/>
            </a:pP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Oś</a:t>
            </a: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piorytetowa</a:t>
            </a:r>
            <a:r>
              <a:rPr lang="cs-CZ" sz="1900" dirty="0" smtClean="0">
                <a:solidFill>
                  <a:schemeClr val="tx2">
                    <a:lumMod val="75000"/>
                  </a:schemeClr>
                </a:solidFill>
                <a:latin typeface="+mn-lt"/>
              </a:rPr>
              <a:t> 3 </a:t>
            </a:r>
            <a:r>
              <a:rPr lang="cs-CZ" sz="1900" dirty="0">
                <a:solidFill>
                  <a:schemeClr val="tx2">
                    <a:lumMod val="75000"/>
                  </a:schemeClr>
                </a:solidFill>
                <a:latin typeface="+mn-lt"/>
              </a:rPr>
              <a:t>		 		</a:t>
            </a:r>
            <a:r>
              <a:rPr lang="cs-CZ" sz="1900" dirty="0" smtClean="0">
                <a:solidFill>
                  <a:schemeClr val="tx2">
                    <a:lumMod val="75000"/>
                  </a:schemeClr>
                </a:solidFill>
                <a:latin typeface="+mn-lt"/>
              </a:rPr>
              <a:t>10 </a:t>
            </a:r>
            <a:r>
              <a:rPr lang="cs-CZ" sz="1900" dirty="0">
                <a:solidFill>
                  <a:schemeClr val="tx2">
                    <a:lumMod val="75000"/>
                  </a:schemeClr>
                </a:solidFill>
                <a:latin typeface="+mn-lt"/>
              </a:rPr>
              <a:t>179 </a:t>
            </a:r>
            <a:r>
              <a:rPr lang="cs-CZ" sz="1900" dirty="0" smtClean="0">
                <a:solidFill>
                  <a:schemeClr val="tx2">
                    <a:lumMod val="75000"/>
                  </a:schemeClr>
                </a:solidFill>
                <a:latin typeface="+mn-lt"/>
              </a:rPr>
              <a:t>978</a:t>
            </a:r>
            <a:endParaRPr lang="cs-CZ" sz="1900" dirty="0">
              <a:solidFill>
                <a:schemeClr val="tx2">
                  <a:lumMod val="75000"/>
                </a:schemeClr>
              </a:solidFill>
              <a:latin typeface="+mn-lt"/>
            </a:endParaRPr>
          </a:p>
          <a:p>
            <a:pPr marL="0" indent="0" algn="just">
              <a:buNone/>
            </a:pP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Oś</a:t>
            </a: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piorytetowa</a:t>
            </a:r>
            <a:r>
              <a:rPr lang="cs-CZ" sz="1900" dirty="0" smtClean="0">
                <a:solidFill>
                  <a:schemeClr val="tx2">
                    <a:lumMod val="75000"/>
                  </a:schemeClr>
                </a:solidFill>
                <a:latin typeface="+mn-lt"/>
              </a:rPr>
              <a:t> 4 </a:t>
            </a:r>
            <a:r>
              <a:rPr lang="cs-CZ" sz="1900" dirty="0">
                <a:solidFill>
                  <a:schemeClr val="tx2">
                    <a:lumMod val="75000"/>
                  </a:schemeClr>
                </a:solidFill>
                <a:latin typeface="+mn-lt"/>
              </a:rPr>
              <a:t>		 		</a:t>
            </a:r>
            <a:r>
              <a:rPr lang="cs-CZ" sz="1900" dirty="0" smtClean="0">
                <a:solidFill>
                  <a:schemeClr val="tx2">
                    <a:lumMod val="75000"/>
                  </a:schemeClr>
                </a:solidFill>
                <a:latin typeface="+mn-lt"/>
              </a:rPr>
              <a:t>54 </a:t>
            </a:r>
            <a:r>
              <a:rPr lang="cs-CZ" sz="1900" dirty="0">
                <a:solidFill>
                  <a:schemeClr val="tx2">
                    <a:lumMod val="75000"/>
                  </a:schemeClr>
                </a:solidFill>
                <a:latin typeface="+mn-lt"/>
              </a:rPr>
              <a:t>519 </a:t>
            </a:r>
            <a:r>
              <a:rPr lang="cs-CZ" sz="1900" dirty="0" smtClean="0">
                <a:solidFill>
                  <a:schemeClr val="tx2">
                    <a:lumMod val="75000"/>
                  </a:schemeClr>
                </a:solidFill>
                <a:latin typeface="+mn-lt"/>
              </a:rPr>
              <a:t>432</a:t>
            </a:r>
            <a:endParaRPr lang="cs-CZ" sz="1900" dirty="0">
              <a:solidFill>
                <a:schemeClr val="tx2">
                  <a:lumMod val="75000"/>
                </a:schemeClr>
              </a:solidFill>
              <a:latin typeface="+mn-lt"/>
            </a:endParaRPr>
          </a:p>
          <a:p>
            <a:pPr marL="0" indent="0" algn="just">
              <a:buNone/>
            </a:pPr>
            <a:r>
              <a:rPr lang="pl-PL" sz="1900" dirty="0" smtClean="0">
                <a:solidFill>
                  <a:schemeClr val="tx2">
                    <a:lumMod val="75000"/>
                  </a:schemeClr>
                </a:solidFill>
                <a:latin typeface="+mn-lt"/>
              </a:rPr>
              <a:t> Oś </a:t>
            </a:r>
            <a:r>
              <a:rPr lang="pl-PL" sz="1900" dirty="0" err="1" smtClean="0">
                <a:solidFill>
                  <a:schemeClr val="tx2">
                    <a:lumMod val="75000"/>
                  </a:schemeClr>
                </a:solidFill>
                <a:latin typeface="+mn-lt"/>
              </a:rPr>
              <a:t>piorytetowa</a:t>
            </a:r>
            <a:r>
              <a:rPr lang="pl-PL" sz="1900" dirty="0" smtClean="0">
                <a:solidFill>
                  <a:schemeClr val="tx2">
                    <a:lumMod val="75000"/>
                  </a:schemeClr>
                </a:solidFill>
                <a:latin typeface="+mn-lt"/>
              </a:rPr>
              <a:t> </a:t>
            </a:r>
            <a:r>
              <a:rPr lang="pt-BR" sz="1900" dirty="0" smtClean="0">
                <a:solidFill>
                  <a:schemeClr val="tx2">
                    <a:lumMod val="75000"/>
                  </a:schemeClr>
                </a:solidFill>
                <a:latin typeface="+mn-lt"/>
              </a:rPr>
              <a:t>5 </a:t>
            </a:r>
            <a:r>
              <a:rPr lang="pt-BR" sz="1900" dirty="0">
                <a:solidFill>
                  <a:schemeClr val="tx2">
                    <a:lumMod val="75000"/>
                  </a:schemeClr>
                </a:solidFill>
                <a:latin typeface="+mn-lt"/>
              </a:rPr>
              <a:t>	</a:t>
            </a:r>
            <a:r>
              <a:rPr lang="cs-CZ" sz="1900" dirty="0">
                <a:solidFill>
                  <a:schemeClr val="tx2">
                    <a:lumMod val="75000"/>
                  </a:schemeClr>
                </a:solidFill>
                <a:latin typeface="+mn-lt"/>
              </a:rPr>
              <a:t>	 		</a:t>
            </a:r>
            <a:r>
              <a:rPr lang="pt-BR" sz="1900" dirty="0" smtClean="0">
                <a:solidFill>
                  <a:schemeClr val="tx2">
                    <a:lumMod val="75000"/>
                  </a:schemeClr>
                </a:solidFill>
                <a:latin typeface="+mn-lt"/>
              </a:rPr>
              <a:t>13 </a:t>
            </a:r>
            <a:r>
              <a:rPr lang="pt-BR" sz="1900" dirty="0">
                <a:solidFill>
                  <a:schemeClr val="tx2">
                    <a:lumMod val="75000"/>
                  </a:schemeClr>
                </a:solidFill>
                <a:latin typeface="+mn-lt"/>
              </a:rPr>
              <a:t>573 </a:t>
            </a:r>
            <a:r>
              <a:rPr lang="pt-BR" sz="1900" dirty="0" smtClean="0">
                <a:solidFill>
                  <a:schemeClr val="tx2">
                    <a:lumMod val="75000"/>
                  </a:schemeClr>
                </a:solidFill>
                <a:latin typeface="+mn-lt"/>
              </a:rPr>
              <a:t>302</a:t>
            </a:r>
            <a:endParaRPr lang="cs-CZ" sz="1900" dirty="0">
              <a:solidFill>
                <a:schemeClr val="tx2">
                  <a:lumMod val="75000"/>
                </a:schemeClr>
              </a:solidFill>
              <a:latin typeface="+mn-lt"/>
            </a:endParaRPr>
          </a:p>
          <a:p>
            <a:pPr marL="0" indent="0" algn="just">
              <a:buNone/>
            </a:pPr>
            <a:r>
              <a:rPr lang="cs-CZ" sz="1900" dirty="0" smtClean="0">
                <a:solidFill>
                  <a:schemeClr val="tx2">
                    <a:lumMod val="75000"/>
                  </a:schemeClr>
                </a:solidFill>
                <a:latin typeface="+mn-lt"/>
              </a:rPr>
              <a:t> </a:t>
            </a:r>
            <a:r>
              <a:rPr lang="cs-CZ" sz="1900" dirty="0" err="1" smtClean="0">
                <a:solidFill>
                  <a:schemeClr val="tx2">
                    <a:lumMod val="75000"/>
                  </a:schemeClr>
                </a:solidFill>
                <a:latin typeface="+mn-lt"/>
              </a:rPr>
              <a:t>Łącznie</a:t>
            </a:r>
            <a:r>
              <a:rPr lang="cs-CZ" sz="1900" dirty="0">
                <a:solidFill>
                  <a:schemeClr val="tx2">
                    <a:lumMod val="75000"/>
                  </a:schemeClr>
                </a:solidFill>
                <a:latin typeface="+mn-lt"/>
              </a:rPr>
              <a:t>		              </a:t>
            </a:r>
            <a:r>
              <a:rPr lang="cs-CZ" sz="1900" dirty="0" smtClean="0">
                <a:solidFill>
                  <a:schemeClr val="tx2">
                    <a:lumMod val="75000"/>
                  </a:schemeClr>
                </a:solidFill>
                <a:latin typeface="+mn-lt"/>
              </a:rPr>
              <a:t>            			226 </a:t>
            </a:r>
            <a:r>
              <a:rPr lang="cs-CZ" sz="1900" dirty="0">
                <a:solidFill>
                  <a:schemeClr val="tx2">
                    <a:lumMod val="75000"/>
                  </a:schemeClr>
                </a:solidFill>
                <a:latin typeface="+mn-lt"/>
              </a:rPr>
              <a:t>221 </a:t>
            </a:r>
            <a:r>
              <a:rPr lang="cs-CZ" sz="1900" dirty="0" smtClean="0">
                <a:solidFill>
                  <a:schemeClr val="tx2">
                    <a:lumMod val="75000"/>
                  </a:schemeClr>
                </a:solidFill>
                <a:latin typeface="+mn-lt"/>
              </a:rPr>
              <a:t>710</a:t>
            </a:r>
            <a:endParaRPr lang="cs-CZ" sz="1900" dirty="0">
              <a:solidFill>
                <a:schemeClr val="tx2">
                  <a:lumMod val="75000"/>
                </a:schemeClr>
              </a:solidFill>
              <a:latin typeface="+mn-lt"/>
            </a:endParaRPr>
          </a:p>
          <a:p>
            <a:pPr marL="0" indent="0" algn="just">
              <a:buNone/>
            </a:pPr>
            <a:endParaRPr lang="cs-CZ" sz="2000" dirty="0">
              <a:latin typeface="+mn-lt"/>
            </a:endParaRPr>
          </a:p>
          <a:p>
            <a:pPr marL="0" indent="0" algn="just">
              <a:buNone/>
            </a:pPr>
            <a:endParaRPr lang="cs-CZ" sz="2000" dirty="0">
              <a:latin typeface="+mn-lt"/>
            </a:endParaRPr>
          </a:p>
          <a:p>
            <a:pPr marL="0" indent="0" algn="just">
              <a:buNone/>
            </a:pPr>
            <a:endParaRPr lang="cs-CZ" sz="2000" dirty="0">
              <a:latin typeface="+mn-lt"/>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6" name="Zástupný symbol pro zápatí 6"/>
          <p:cNvSpPr>
            <a:spLocks noGrp="1"/>
          </p:cNvSpPr>
          <p:nvPr>
            <p:ph type="ftr" sz="quarter" idx="12"/>
          </p:nvPr>
        </p:nvSpPr>
        <p:spPr>
          <a:xfrm>
            <a:off x="251520" y="6021288"/>
            <a:ext cx="8568951" cy="504057"/>
          </a:xfrm>
        </p:spPr>
        <p:txBody>
          <a:bodyPr/>
          <a:lstStyle/>
          <a:p>
            <a:r>
              <a:rPr lang="pl-PL" dirty="0" smtClean="0"/>
              <a:t>	</a:t>
            </a:r>
            <a:r>
              <a:rPr lang="pl-PL" dirty="0" err="1" smtClean="0"/>
              <a:t>Interreg</a:t>
            </a:r>
            <a:r>
              <a:rPr lang="pl-PL" dirty="0" smtClean="0"/>
              <a:t> V-A </a:t>
            </a:r>
            <a:r>
              <a:rPr lang="pl-PL" dirty="0" err="1" smtClean="0"/>
              <a:t>Česká</a:t>
            </a:r>
            <a:r>
              <a:rPr lang="pl-PL" dirty="0" smtClean="0"/>
              <a:t> republika – Polsko   		   </a:t>
            </a:r>
            <a:r>
              <a:rPr lang="pl-PL" dirty="0" err="1" smtClean="0"/>
              <a:t>Společný</a:t>
            </a:r>
            <a:r>
              <a:rPr lang="pl-PL" dirty="0" smtClean="0"/>
              <a:t> </a:t>
            </a:r>
            <a:r>
              <a:rPr lang="pl-PL" dirty="0" err="1" smtClean="0"/>
              <a:t>sekretariát</a:t>
            </a:r>
            <a:r>
              <a:rPr lang="pl-PL" dirty="0" smtClean="0"/>
              <a:t>, </a:t>
            </a:r>
            <a:r>
              <a:rPr lang="pl-PL" dirty="0" err="1" smtClean="0"/>
              <a:t>Hálkova</a:t>
            </a:r>
            <a:r>
              <a:rPr lang="pl-PL" dirty="0" smtClean="0"/>
              <a:t> 2, 	Olomouc  </a:t>
            </a:r>
            <a:r>
              <a:rPr lang="pl-PL" b="1" dirty="0" smtClean="0"/>
              <a:t>www.cz-pl.eu    		</a:t>
            </a:r>
            <a:r>
              <a:rPr lang="pl-PL" b="1" dirty="0"/>
              <a:t>	</a:t>
            </a:r>
            <a:r>
              <a:rPr lang="pl-PL" b="1" dirty="0" smtClean="0"/>
              <a:t>   </a:t>
            </a:r>
            <a:r>
              <a:rPr lang="pl-PL" dirty="0" smtClean="0"/>
              <a:t>email: js.olomouc@crr.cz </a:t>
            </a:r>
          </a:p>
        </p:txBody>
      </p:sp>
    </p:spTree>
    <p:extLst>
      <p:ext uri="{BB962C8B-B14F-4D97-AF65-F5344CB8AC3E}">
        <p14:creationId xmlns:p14="http://schemas.microsoft.com/office/powerpoint/2010/main" val="3671396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836712"/>
            <a:ext cx="9361040" cy="752909"/>
          </a:xfrm>
        </p:spPr>
        <p:txBody>
          <a:bodyPr/>
          <a:lstStyle/>
          <a:p>
            <a:pPr>
              <a:lnSpc>
                <a:spcPct val="100000"/>
              </a:lnSpc>
            </a:pPr>
            <a:r>
              <a:rPr lang="cs-CZ" sz="2000" b="1" u="sng" dirty="0" err="1">
                <a:solidFill>
                  <a:srgbClr val="002060"/>
                </a:solidFill>
                <a:ea typeface="+mn-ea"/>
                <a:cs typeface="+mn-cs"/>
              </a:rPr>
              <a:t>Aktualny</a:t>
            </a:r>
            <a:r>
              <a:rPr lang="cs-CZ" sz="2000" b="1" u="sng" dirty="0">
                <a:solidFill>
                  <a:srgbClr val="002060"/>
                </a:solidFill>
                <a:ea typeface="+mn-ea"/>
                <a:cs typeface="+mn-cs"/>
              </a:rPr>
              <a:t> stan </a:t>
            </a:r>
            <a:r>
              <a:rPr lang="cs-CZ" sz="2000" b="1" u="sng" dirty="0" err="1">
                <a:solidFill>
                  <a:srgbClr val="002060"/>
                </a:solidFill>
                <a:ea typeface="+mn-ea"/>
                <a:cs typeface="+mn-cs"/>
              </a:rPr>
              <a:t>alokacji</a:t>
            </a:r>
            <a:r>
              <a:rPr lang="cs-CZ" sz="2000" b="1" u="sng" dirty="0">
                <a:solidFill>
                  <a:srgbClr val="002060"/>
                </a:solidFill>
                <a:ea typeface="+mn-ea"/>
                <a:cs typeface="+mn-cs"/>
              </a:rPr>
              <a:t> i </a:t>
            </a:r>
            <a:r>
              <a:rPr lang="cs-CZ" sz="2000" b="1" u="sng" dirty="0" err="1">
                <a:solidFill>
                  <a:srgbClr val="002060"/>
                </a:solidFill>
                <a:ea typeface="+mn-ea"/>
                <a:cs typeface="+mn-cs"/>
              </a:rPr>
              <a:t>zakontrakowanych</a:t>
            </a:r>
            <a:r>
              <a:rPr lang="cs-CZ" sz="2000" b="1" u="sng" dirty="0">
                <a:solidFill>
                  <a:srgbClr val="002060"/>
                </a:solidFill>
                <a:ea typeface="+mn-ea"/>
                <a:cs typeface="+mn-cs"/>
              </a:rPr>
              <a:t> </a:t>
            </a:r>
            <a:r>
              <a:rPr lang="cs-CZ" sz="2000" b="1" u="sng" dirty="0" err="1">
                <a:solidFill>
                  <a:srgbClr val="002060"/>
                </a:solidFill>
                <a:ea typeface="+mn-ea"/>
                <a:cs typeface="+mn-cs"/>
              </a:rPr>
              <a:t>projektów</a:t>
            </a:r>
            <a:r>
              <a:rPr lang="cs-CZ" sz="2000" b="1" u="sng" dirty="0">
                <a:solidFill>
                  <a:srgbClr val="002060"/>
                </a:solidFill>
                <a:ea typeface="+mn-ea"/>
                <a:cs typeface="+mn-cs"/>
              </a:rPr>
              <a:t> w OP1</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11" name="Zástupný symbol pro zápatí 6"/>
          <p:cNvSpPr>
            <a:spLocks noGrp="1"/>
          </p:cNvSpPr>
          <p:nvPr>
            <p:ph type="ftr" sz="quarter" idx="12"/>
          </p:nvPr>
        </p:nvSpPr>
        <p:spPr>
          <a:xfrm>
            <a:off x="251520" y="6021288"/>
            <a:ext cx="8568951" cy="504057"/>
          </a:xfrm>
        </p:spPr>
        <p:txBody>
          <a:bodyPr/>
          <a:lstStyle/>
          <a:p>
            <a:r>
              <a:rPr lang="pl-PL" dirty="0" smtClean="0"/>
              <a:t>	</a:t>
            </a:r>
            <a:r>
              <a:rPr lang="pl-PL" dirty="0" err="1" smtClean="0"/>
              <a:t>Interreg</a:t>
            </a:r>
            <a:r>
              <a:rPr lang="pl-PL" dirty="0" smtClean="0"/>
              <a:t> V-A </a:t>
            </a:r>
            <a:r>
              <a:rPr lang="pl-PL" dirty="0" err="1" smtClean="0"/>
              <a:t>Česká</a:t>
            </a:r>
            <a:r>
              <a:rPr lang="pl-PL" dirty="0" smtClean="0"/>
              <a:t> republika – Polsko   		   </a:t>
            </a:r>
            <a:r>
              <a:rPr lang="pl-PL" dirty="0" err="1" smtClean="0"/>
              <a:t>Společný</a:t>
            </a:r>
            <a:r>
              <a:rPr lang="pl-PL" dirty="0" smtClean="0"/>
              <a:t> </a:t>
            </a:r>
            <a:r>
              <a:rPr lang="pl-PL" dirty="0" err="1" smtClean="0"/>
              <a:t>sekretariát</a:t>
            </a:r>
            <a:r>
              <a:rPr lang="pl-PL" dirty="0" smtClean="0"/>
              <a:t>, </a:t>
            </a:r>
            <a:r>
              <a:rPr lang="pl-PL" dirty="0" err="1" smtClean="0"/>
              <a:t>Hálkova</a:t>
            </a:r>
            <a:r>
              <a:rPr lang="pl-PL" dirty="0" smtClean="0"/>
              <a:t> 2, 	Olomouc  </a:t>
            </a:r>
            <a:r>
              <a:rPr lang="pl-PL" b="1" dirty="0" smtClean="0"/>
              <a:t>www.cz-pl.eu    		</a:t>
            </a:r>
            <a:r>
              <a:rPr lang="pl-PL" b="1" dirty="0"/>
              <a:t>	</a:t>
            </a:r>
            <a:r>
              <a:rPr lang="pl-PL" b="1" dirty="0" smtClean="0"/>
              <a:t>   </a:t>
            </a:r>
            <a:r>
              <a:rPr lang="pl-PL" dirty="0" smtClean="0"/>
              <a:t>email: js.olomouc@crr.cz </a:t>
            </a:r>
          </a:p>
        </p:txBody>
      </p:sp>
      <p:graphicFrame>
        <p:nvGraphicFramePr>
          <p:cNvPr id="8" name="Graf 7"/>
          <p:cNvGraphicFramePr>
            <a:graphicFrameLocks/>
          </p:cNvGraphicFramePr>
          <p:nvPr>
            <p:extLst/>
          </p:nvPr>
        </p:nvGraphicFramePr>
        <p:xfrm>
          <a:off x="539552" y="1700808"/>
          <a:ext cx="7920880"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2724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758" y="980728"/>
            <a:ext cx="9252520" cy="792088"/>
          </a:xfrm>
        </p:spPr>
        <p:txBody>
          <a:bodyPr/>
          <a:lstStyle/>
          <a:p>
            <a:pPr>
              <a:lnSpc>
                <a:spcPct val="100000"/>
              </a:lnSpc>
            </a:pPr>
            <a:r>
              <a:rPr lang="cs-CZ" sz="2000" b="1" u="sng" dirty="0" err="1">
                <a:solidFill>
                  <a:srgbClr val="002060"/>
                </a:solidFill>
                <a:ea typeface="+mn-ea"/>
                <a:cs typeface="+mn-cs"/>
              </a:rPr>
              <a:t>Aktualny</a:t>
            </a:r>
            <a:r>
              <a:rPr lang="cs-CZ" sz="2000" b="1" u="sng" dirty="0">
                <a:solidFill>
                  <a:srgbClr val="002060"/>
                </a:solidFill>
                <a:ea typeface="+mn-ea"/>
                <a:cs typeface="+mn-cs"/>
              </a:rPr>
              <a:t> stan </a:t>
            </a:r>
            <a:r>
              <a:rPr lang="cs-CZ" sz="2000" b="1" u="sng" dirty="0" err="1">
                <a:solidFill>
                  <a:srgbClr val="002060"/>
                </a:solidFill>
                <a:ea typeface="+mn-ea"/>
                <a:cs typeface="+mn-cs"/>
              </a:rPr>
              <a:t>alokacji</a:t>
            </a:r>
            <a:r>
              <a:rPr lang="cs-CZ" sz="2000" b="1" u="sng" dirty="0">
                <a:solidFill>
                  <a:srgbClr val="002060"/>
                </a:solidFill>
                <a:ea typeface="+mn-ea"/>
                <a:cs typeface="+mn-cs"/>
              </a:rPr>
              <a:t> i </a:t>
            </a:r>
            <a:r>
              <a:rPr lang="cs-CZ" sz="2000" b="1" u="sng" dirty="0" err="1">
                <a:solidFill>
                  <a:srgbClr val="002060"/>
                </a:solidFill>
                <a:ea typeface="+mn-ea"/>
                <a:cs typeface="+mn-cs"/>
              </a:rPr>
              <a:t>zakontraktowanych</a:t>
            </a:r>
            <a:r>
              <a:rPr lang="cs-CZ" sz="2000" b="1" u="sng" dirty="0">
                <a:solidFill>
                  <a:srgbClr val="002060"/>
                </a:solidFill>
                <a:ea typeface="+mn-ea"/>
                <a:cs typeface="+mn-cs"/>
              </a:rPr>
              <a:t> </a:t>
            </a:r>
            <a:r>
              <a:rPr lang="cs-CZ" sz="2000" b="1" u="sng" dirty="0" err="1">
                <a:solidFill>
                  <a:srgbClr val="002060"/>
                </a:solidFill>
                <a:ea typeface="+mn-ea"/>
                <a:cs typeface="+mn-cs"/>
              </a:rPr>
              <a:t>projektów</a:t>
            </a:r>
            <a:r>
              <a:rPr lang="cs-CZ" sz="2000" b="1" u="sng" dirty="0">
                <a:solidFill>
                  <a:srgbClr val="002060"/>
                </a:solidFill>
                <a:ea typeface="+mn-ea"/>
                <a:cs typeface="+mn-cs"/>
              </a:rPr>
              <a:t> w OP2</a:t>
            </a:r>
            <a:r>
              <a:rPr lang="pl-PL" sz="2000" b="1" u="sng" dirty="0">
                <a:solidFill>
                  <a:srgbClr val="002060"/>
                </a:solidFill>
                <a:ea typeface="+mn-ea"/>
                <a:cs typeface="+mn-cs"/>
              </a:rPr>
              <a:t>, w tym projekty drogowe</a:t>
            </a:r>
            <a:endParaRPr lang="cs-CZ" sz="2000" b="1" u="sng" dirty="0">
              <a:solidFill>
                <a:srgbClr val="002060"/>
              </a:solidFill>
              <a:ea typeface="+mn-ea"/>
              <a:cs typeface="+mn-cs"/>
            </a:endParaRP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11" name="Zástupný symbol pro zápatí 6"/>
          <p:cNvSpPr>
            <a:spLocks noGrp="1"/>
          </p:cNvSpPr>
          <p:nvPr>
            <p:ph type="ftr" sz="quarter" idx="12"/>
          </p:nvPr>
        </p:nvSpPr>
        <p:spPr>
          <a:xfrm>
            <a:off x="251520" y="6021288"/>
            <a:ext cx="8568951" cy="504057"/>
          </a:xfrm>
        </p:spPr>
        <p:txBody>
          <a:bodyPr/>
          <a:lstStyle/>
          <a:p>
            <a:r>
              <a:rPr lang="pl-PL" dirty="0" smtClean="0"/>
              <a:t>	</a:t>
            </a:r>
            <a:r>
              <a:rPr lang="pl-PL" dirty="0" err="1" smtClean="0"/>
              <a:t>Interreg</a:t>
            </a:r>
            <a:r>
              <a:rPr lang="pl-PL" dirty="0" smtClean="0"/>
              <a:t> V-A </a:t>
            </a:r>
            <a:r>
              <a:rPr lang="pl-PL" dirty="0" err="1" smtClean="0"/>
              <a:t>Česká</a:t>
            </a:r>
            <a:r>
              <a:rPr lang="pl-PL" dirty="0" smtClean="0"/>
              <a:t> republika – Polsko   		   </a:t>
            </a:r>
            <a:r>
              <a:rPr lang="pl-PL" dirty="0" err="1" smtClean="0"/>
              <a:t>Společný</a:t>
            </a:r>
            <a:r>
              <a:rPr lang="pl-PL" dirty="0" smtClean="0"/>
              <a:t> </a:t>
            </a:r>
            <a:r>
              <a:rPr lang="pl-PL" dirty="0" err="1" smtClean="0"/>
              <a:t>sekretariát</a:t>
            </a:r>
            <a:r>
              <a:rPr lang="pl-PL" dirty="0" smtClean="0"/>
              <a:t>, </a:t>
            </a:r>
            <a:r>
              <a:rPr lang="pl-PL" dirty="0" err="1" smtClean="0"/>
              <a:t>Hálkova</a:t>
            </a:r>
            <a:r>
              <a:rPr lang="pl-PL" dirty="0" smtClean="0"/>
              <a:t> 2, 	Olomouc  </a:t>
            </a:r>
            <a:r>
              <a:rPr lang="pl-PL" b="1" dirty="0" smtClean="0"/>
              <a:t>www.cz-pl.eu    		</a:t>
            </a:r>
            <a:r>
              <a:rPr lang="pl-PL" b="1" dirty="0"/>
              <a:t>	</a:t>
            </a:r>
            <a:r>
              <a:rPr lang="pl-PL" b="1" dirty="0" smtClean="0"/>
              <a:t>   </a:t>
            </a:r>
            <a:r>
              <a:rPr lang="pl-PL" dirty="0" smtClean="0"/>
              <a:t>email: js.olomouc@crr.cz </a:t>
            </a:r>
          </a:p>
        </p:txBody>
      </p:sp>
      <p:graphicFrame>
        <p:nvGraphicFramePr>
          <p:cNvPr id="7" name="Graf 6"/>
          <p:cNvGraphicFramePr>
            <a:graphicFrameLocks/>
          </p:cNvGraphicFramePr>
          <p:nvPr>
            <p:extLst/>
          </p:nvPr>
        </p:nvGraphicFramePr>
        <p:xfrm>
          <a:off x="539552" y="2000250"/>
          <a:ext cx="7704856" cy="3877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21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315877"/>
            <a:ext cx="8964488" cy="384932"/>
          </a:xfrm>
        </p:spPr>
        <p:txBody>
          <a:bodyPr/>
          <a:lstStyle/>
          <a:p>
            <a:pPr>
              <a:lnSpc>
                <a:spcPct val="100000"/>
              </a:lnSpc>
            </a:pPr>
            <a:r>
              <a:rPr lang="cs-CZ" sz="2000" b="1" u="sng" dirty="0" err="1">
                <a:solidFill>
                  <a:srgbClr val="002060"/>
                </a:solidFill>
                <a:ea typeface="+mn-ea"/>
                <a:cs typeface="+mn-cs"/>
              </a:rPr>
              <a:t>Aktualny</a:t>
            </a:r>
            <a:r>
              <a:rPr lang="cs-CZ" sz="2000" b="1" u="sng" dirty="0">
                <a:solidFill>
                  <a:srgbClr val="002060"/>
                </a:solidFill>
                <a:ea typeface="+mn-ea"/>
                <a:cs typeface="+mn-cs"/>
              </a:rPr>
              <a:t> stan </a:t>
            </a:r>
            <a:r>
              <a:rPr lang="cs-CZ" sz="2000" b="1" u="sng" dirty="0" err="1">
                <a:solidFill>
                  <a:srgbClr val="002060"/>
                </a:solidFill>
                <a:ea typeface="+mn-ea"/>
                <a:cs typeface="+mn-cs"/>
              </a:rPr>
              <a:t>alokacji</a:t>
            </a:r>
            <a:r>
              <a:rPr lang="cs-CZ" sz="2000" b="1" u="sng" dirty="0">
                <a:solidFill>
                  <a:srgbClr val="002060"/>
                </a:solidFill>
                <a:ea typeface="+mn-ea"/>
                <a:cs typeface="+mn-cs"/>
              </a:rPr>
              <a:t> i </a:t>
            </a:r>
            <a:r>
              <a:rPr lang="cs-CZ" sz="2000" b="1" u="sng" dirty="0" err="1">
                <a:solidFill>
                  <a:srgbClr val="002060"/>
                </a:solidFill>
                <a:ea typeface="+mn-ea"/>
                <a:cs typeface="+mn-cs"/>
              </a:rPr>
              <a:t>zakontraktowanych</a:t>
            </a:r>
            <a:r>
              <a:rPr lang="cs-CZ" sz="2000" b="1" u="sng" dirty="0">
                <a:solidFill>
                  <a:srgbClr val="002060"/>
                </a:solidFill>
                <a:ea typeface="+mn-ea"/>
                <a:cs typeface="+mn-cs"/>
              </a:rPr>
              <a:t> </a:t>
            </a:r>
            <a:r>
              <a:rPr lang="cs-CZ" sz="2000" b="1" u="sng" dirty="0" err="1">
                <a:solidFill>
                  <a:srgbClr val="002060"/>
                </a:solidFill>
                <a:ea typeface="+mn-ea"/>
                <a:cs typeface="+mn-cs"/>
              </a:rPr>
              <a:t>projektów</a:t>
            </a:r>
            <a:r>
              <a:rPr lang="cs-CZ" sz="2000" b="1" u="sng" dirty="0">
                <a:solidFill>
                  <a:srgbClr val="002060"/>
                </a:solidFill>
                <a:ea typeface="+mn-ea"/>
                <a:cs typeface="+mn-cs"/>
              </a:rPr>
              <a:t> w OP3</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11" name="Zástupný symbol pro zápatí 6"/>
          <p:cNvSpPr>
            <a:spLocks noGrp="1"/>
          </p:cNvSpPr>
          <p:nvPr>
            <p:ph type="ftr" sz="quarter" idx="12"/>
          </p:nvPr>
        </p:nvSpPr>
        <p:spPr>
          <a:xfrm>
            <a:off x="251520" y="6021288"/>
            <a:ext cx="8568951" cy="504057"/>
          </a:xfrm>
        </p:spPr>
        <p:txBody>
          <a:bodyPr/>
          <a:lstStyle/>
          <a:p>
            <a:r>
              <a:rPr lang="pl-PL" dirty="0" smtClean="0"/>
              <a:t>	</a:t>
            </a:r>
            <a:r>
              <a:rPr lang="pl-PL" dirty="0" err="1" smtClean="0"/>
              <a:t>Interreg</a:t>
            </a:r>
            <a:r>
              <a:rPr lang="pl-PL" dirty="0" smtClean="0"/>
              <a:t> V-A </a:t>
            </a:r>
            <a:r>
              <a:rPr lang="pl-PL" dirty="0" err="1" smtClean="0"/>
              <a:t>Česká</a:t>
            </a:r>
            <a:r>
              <a:rPr lang="pl-PL" dirty="0" smtClean="0"/>
              <a:t> republika – Polsko   		   </a:t>
            </a:r>
            <a:r>
              <a:rPr lang="pl-PL" dirty="0" err="1" smtClean="0"/>
              <a:t>Společný</a:t>
            </a:r>
            <a:r>
              <a:rPr lang="pl-PL" dirty="0" smtClean="0"/>
              <a:t> </a:t>
            </a:r>
            <a:r>
              <a:rPr lang="pl-PL" dirty="0" err="1" smtClean="0"/>
              <a:t>sekretariát</a:t>
            </a:r>
            <a:r>
              <a:rPr lang="pl-PL" dirty="0" smtClean="0"/>
              <a:t>, </a:t>
            </a:r>
            <a:r>
              <a:rPr lang="pl-PL" dirty="0" err="1" smtClean="0"/>
              <a:t>Hálkova</a:t>
            </a:r>
            <a:r>
              <a:rPr lang="pl-PL" dirty="0" smtClean="0"/>
              <a:t> 2, 	Olomouc  </a:t>
            </a:r>
            <a:r>
              <a:rPr lang="pl-PL" b="1" dirty="0" smtClean="0"/>
              <a:t>www.cz-pl.eu    		</a:t>
            </a:r>
            <a:r>
              <a:rPr lang="pl-PL" b="1" dirty="0"/>
              <a:t>	</a:t>
            </a:r>
            <a:r>
              <a:rPr lang="pl-PL" b="1" dirty="0" smtClean="0"/>
              <a:t>   </a:t>
            </a:r>
            <a:r>
              <a:rPr lang="pl-PL" dirty="0" smtClean="0"/>
              <a:t>email: js.olomouc@crr.cz </a:t>
            </a:r>
          </a:p>
        </p:txBody>
      </p:sp>
      <p:graphicFrame>
        <p:nvGraphicFramePr>
          <p:cNvPr id="8" name="Graf 7"/>
          <p:cNvGraphicFramePr>
            <a:graphicFrameLocks/>
          </p:cNvGraphicFramePr>
          <p:nvPr>
            <p:extLst/>
          </p:nvPr>
        </p:nvGraphicFramePr>
        <p:xfrm>
          <a:off x="467544" y="1844825"/>
          <a:ext cx="7848872"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4015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1603" y="764704"/>
            <a:ext cx="8620794" cy="752909"/>
          </a:xfrm>
        </p:spPr>
        <p:txBody>
          <a:bodyPr/>
          <a:lstStyle/>
          <a:p>
            <a:pPr>
              <a:lnSpc>
                <a:spcPct val="100000"/>
              </a:lnSpc>
            </a:pPr>
            <a:r>
              <a:rPr lang="cs-CZ" sz="2000" b="1" u="sng" dirty="0" err="1">
                <a:solidFill>
                  <a:srgbClr val="002060"/>
                </a:solidFill>
                <a:ea typeface="+mn-ea"/>
                <a:cs typeface="+mn-cs"/>
              </a:rPr>
              <a:t>Aktualny</a:t>
            </a:r>
            <a:r>
              <a:rPr lang="cs-CZ" sz="2000" b="1" u="sng" dirty="0">
                <a:solidFill>
                  <a:srgbClr val="002060"/>
                </a:solidFill>
                <a:ea typeface="+mn-ea"/>
                <a:cs typeface="+mn-cs"/>
              </a:rPr>
              <a:t> stan </a:t>
            </a:r>
            <a:r>
              <a:rPr lang="cs-CZ" sz="2000" b="1" u="sng" dirty="0" err="1">
                <a:solidFill>
                  <a:srgbClr val="002060"/>
                </a:solidFill>
                <a:ea typeface="+mn-ea"/>
                <a:cs typeface="+mn-cs"/>
              </a:rPr>
              <a:t>alokacji</a:t>
            </a:r>
            <a:r>
              <a:rPr lang="cs-CZ" sz="2000" b="1" u="sng" dirty="0">
                <a:solidFill>
                  <a:srgbClr val="002060"/>
                </a:solidFill>
                <a:ea typeface="+mn-ea"/>
                <a:cs typeface="+mn-cs"/>
              </a:rPr>
              <a:t> i </a:t>
            </a:r>
            <a:r>
              <a:rPr lang="cs-CZ" sz="2000" b="1" u="sng" dirty="0" err="1">
                <a:solidFill>
                  <a:srgbClr val="002060"/>
                </a:solidFill>
                <a:ea typeface="+mn-ea"/>
                <a:cs typeface="+mn-cs"/>
              </a:rPr>
              <a:t>zakontraktowanych</a:t>
            </a:r>
            <a:r>
              <a:rPr lang="cs-CZ" sz="2000" b="1" u="sng" dirty="0">
                <a:solidFill>
                  <a:srgbClr val="002060"/>
                </a:solidFill>
                <a:ea typeface="+mn-ea"/>
                <a:cs typeface="+mn-cs"/>
              </a:rPr>
              <a:t> </a:t>
            </a:r>
            <a:r>
              <a:rPr lang="cs-CZ" sz="2000" b="1" u="sng" dirty="0" err="1">
                <a:solidFill>
                  <a:srgbClr val="002060"/>
                </a:solidFill>
                <a:ea typeface="+mn-ea"/>
                <a:cs typeface="+mn-cs"/>
              </a:rPr>
              <a:t>projektów</a:t>
            </a:r>
            <a:r>
              <a:rPr lang="cs-CZ" sz="2000" b="1" u="sng" dirty="0">
                <a:solidFill>
                  <a:srgbClr val="002060"/>
                </a:solidFill>
                <a:ea typeface="+mn-ea"/>
                <a:cs typeface="+mn-cs"/>
              </a:rPr>
              <a:t> w OP4</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11" name="Zástupný symbol pro zápatí 6"/>
          <p:cNvSpPr>
            <a:spLocks noGrp="1"/>
          </p:cNvSpPr>
          <p:nvPr>
            <p:ph type="ftr" sz="quarter" idx="12"/>
          </p:nvPr>
        </p:nvSpPr>
        <p:spPr>
          <a:xfrm>
            <a:off x="251520" y="6021288"/>
            <a:ext cx="8568951" cy="504057"/>
          </a:xfrm>
        </p:spPr>
        <p:txBody>
          <a:bodyPr/>
          <a:lstStyle/>
          <a:p>
            <a:r>
              <a:rPr lang="pl-PL" dirty="0" smtClean="0"/>
              <a:t>	</a:t>
            </a:r>
            <a:r>
              <a:rPr lang="pl-PL" dirty="0" err="1" smtClean="0"/>
              <a:t>Interreg</a:t>
            </a:r>
            <a:r>
              <a:rPr lang="pl-PL" dirty="0" smtClean="0"/>
              <a:t> V-A </a:t>
            </a:r>
            <a:r>
              <a:rPr lang="pl-PL" dirty="0" err="1" smtClean="0"/>
              <a:t>Česká</a:t>
            </a:r>
            <a:r>
              <a:rPr lang="pl-PL" dirty="0" smtClean="0"/>
              <a:t> republika – Polsko   		   </a:t>
            </a:r>
            <a:r>
              <a:rPr lang="pl-PL" dirty="0" err="1" smtClean="0"/>
              <a:t>Společný</a:t>
            </a:r>
            <a:r>
              <a:rPr lang="pl-PL" dirty="0" smtClean="0"/>
              <a:t> </a:t>
            </a:r>
            <a:r>
              <a:rPr lang="pl-PL" dirty="0" err="1" smtClean="0"/>
              <a:t>sekretariát</a:t>
            </a:r>
            <a:r>
              <a:rPr lang="pl-PL" dirty="0" smtClean="0"/>
              <a:t>, </a:t>
            </a:r>
            <a:r>
              <a:rPr lang="pl-PL" dirty="0" err="1" smtClean="0"/>
              <a:t>Hálkova</a:t>
            </a:r>
            <a:r>
              <a:rPr lang="pl-PL" dirty="0" smtClean="0"/>
              <a:t> 2, 	Olomouc  </a:t>
            </a:r>
            <a:r>
              <a:rPr lang="pl-PL" b="1" dirty="0" smtClean="0"/>
              <a:t>www.cz-pl.eu    		</a:t>
            </a:r>
            <a:r>
              <a:rPr lang="pl-PL" b="1" dirty="0"/>
              <a:t>	</a:t>
            </a:r>
            <a:r>
              <a:rPr lang="pl-PL" b="1" dirty="0" smtClean="0"/>
              <a:t>   </a:t>
            </a:r>
            <a:r>
              <a:rPr lang="pl-PL" dirty="0" smtClean="0"/>
              <a:t>email: js.olomouc@crr.cz </a:t>
            </a:r>
          </a:p>
        </p:txBody>
      </p:sp>
      <p:graphicFrame>
        <p:nvGraphicFramePr>
          <p:cNvPr id="8" name="Graf 7"/>
          <p:cNvGraphicFramePr>
            <a:graphicFrameLocks/>
          </p:cNvGraphicFramePr>
          <p:nvPr>
            <p:extLst/>
          </p:nvPr>
        </p:nvGraphicFramePr>
        <p:xfrm>
          <a:off x="539552" y="1581150"/>
          <a:ext cx="7704855" cy="444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7667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5891"/>
          </a:xfrm>
          <a:prstGeom prst="rect">
            <a:avLst/>
          </a:prstGeom>
        </p:spPr>
      </p:pic>
      <p:sp>
        <p:nvSpPr>
          <p:cNvPr id="7" name="Zástupný symbol pro zápatí 6"/>
          <p:cNvSpPr>
            <a:spLocks noGrp="1"/>
          </p:cNvSpPr>
          <p:nvPr>
            <p:ph type="ftr" sz="quarter" idx="12"/>
          </p:nvPr>
        </p:nvSpPr>
        <p:spPr>
          <a:xfrm>
            <a:off x="251520" y="6021288"/>
            <a:ext cx="8568951" cy="504057"/>
          </a:xfrm>
        </p:spPr>
        <p:txBody>
          <a:bodyPr/>
          <a:lstStyle/>
          <a:p>
            <a:r>
              <a:rPr lang="pl-PL" dirty="0" err="1" smtClean="0"/>
              <a:t>Interreg</a:t>
            </a:r>
            <a:r>
              <a:rPr lang="pl-PL" dirty="0" smtClean="0"/>
              <a:t> V-A </a:t>
            </a:r>
            <a:r>
              <a:rPr lang="pl-PL" dirty="0" err="1" smtClean="0"/>
              <a:t>Česká</a:t>
            </a:r>
            <a:r>
              <a:rPr lang="pl-PL" dirty="0" smtClean="0"/>
              <a:t> republika – Polsko   		   </a:t>
            </a:r>
            <a:r>
              <a:rPr lang="pl-PL" dirty="0" err="1" smtClean="0"/>
              <a:t>Společný</a:t>
            </a:r>
            <a:r>
              <a:rPr lang="pl-PL" dirty="0" smtClean="0"/>
              <a:t> </a:t>
            </a:r>
            <a:r>
              <a:rPr lang="pl-PL" dirty="0" err="1" smtClean="0"/>
              <a:t>sekretariát</a:t>
            </a:r>
            <a:r>
              <a:rPr lang="pl-PL" dirty="0" smtClean="0"/>
              <a:t>, </a:t>
            </a:r>
            <a:r>
              <a:rPr lang="pl-PL" dirty="0" err="1" smtClean="0"/>
              <a:t>Hálkova</a:t>
            </a:r>
            <a:r>
              <a:rPr lang="pl-PL" dirty="0" smtClean="0"/>
              <a:t> 2, Olomouc  </a:t>
            </a:r>
            <a:r>
              <a:rPr lang="pl-PL" b="1" dirty="0" smtClean="0"/>
              <a:t>www.cz-pl.eu    				   </a:t>
            </a:r>
            <a:r>
              <a:rPr lang="pl-PL" dirty="0" smtClean="0"/>
              <a:t>email: js.olomouc@crr.cz </a:t>
            </a:r>
          </a:p>
        </p:txBody>
      </p:sp>
      <p:sp>
        <p:nvSpPr>
          <p:cNvPr id="5" name="Tytuł 4"/>
          <p:cNvSpPr>
            <a:spLocks noGrp="1"/>
          </p:cNvSpPr>
          <p:nvPr>
            <p:ph type="ctrTitle"/>
          </p:nvPr>
        </p:nvSpPr>
        <p:spPr>
          <a:xfrm>
            <a:off x="107504" y="116632"/>
            <a:ext cx="9144000" cy="4896544"/>
          </a:xfrm>
        </p:spPr>
        <p:txBody>
          <a:bodyPr/>
          <a:lstStyle/>
          <a:p>
            <a:pPr>
              <a:lnSpc>
                <a:spcPct val="200000"/>
              </a:lnSpc>
              <a:spcBef>
                <a:spcPts val="0"/>
              </a:spcBef>
            </a:pP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1600" b="1" dirty="0" smtClean="0"/>
              <a:t/>
            </a:r>
            <a:br>
              <a:rPr lang="pl-PL" altLang="pl-PL" sz="1600" b="1" dirty="0" smtClean="0"/>
            </a:br>
            <a:r>
              <a:rPr lang="pl-PL" altLang="pl-PL" sz="3200" b="1" dirty="0" smtClean="0"/>
              <a:t/>
            </a:r>
            <a:br>
              <a:rPr lang="pl-PL" altLang="pl-PL" sz="3200" b="1" dirty="0" smtClean="0"/>
            </a:br>
            <a:r>
              <a:rPr lang="pl-PL" altLang="pl-PL" sz="3200" b="1" dirty="0" smtClean="0"/>
              <a:t/>
            </a:r>
            <a:br>
              <a:rPr lang="pl-PL" altLang="pl-PL" sz="3200" b="1" dirty="0" smtClean="0"/>
            </a:br>
            <a:r>
              <a:rPr lang="pl-PL" altLang="pl-PL" sz="3200" b="1" dirty="0"/>
              <a:t/>
            </a:r>
            <a:br>
              <a:rPr lang="pl-PL" altLang="pl-PL" sz="3200" b="1" dirty="0"/>
            </a:br>
            <a:r>
              <a:rPr lang="pl-PL" altLang="pl-PL" sz="3200" b="1" dirty="0" smtClean="0"/>
              <a:t/>
            </a:r>
            <a:br>
              <a:rPr lang="pl-PL" altLang="pl-PL" sz="3200" b="1" dirty="0" smtClean="0"/>
            </a:br>
            <a:r>
              <a:rPr lang="pl-PL" altLang="pl-PL" sz="3200" b="1" dirty="0" smtClean="0"/>
              <a:t/>
            </a:r>
            <a:br>
              <a:rPr lang="pl-PL" altLang="pl-PL" sz="3200" b="1" dirty="0" smtClean="0"/>
            </a:br>
            <a:r>
              <a:rPr lang="pl-PL" altLang="pl-PL" sz="3200" b="1" dirty="0" smtClean="0"/>
              <a:t/>
            </a:r>
            <a:br>
              <a:rPr lang="pl-PL" altLang="pl-PL" sz="3200" b="1" dirty="0" smtClean="0"/>
            </a:br>
            <a:r>
              <a:rPr lang="pl-PL" altLang="pl-PL" sz="3200" b="1" dirty="0"/>
              <a:t/>
            </a:r>
            <a:br>
              <a:rPr lang="pl-PL" altLang="pl-PL" sz="3200" b="1" dirty="0"/>
            </a:br>
            <a:r>
              <a:rPr lang="pl-PL" altLang="pl-PL" sz="3200" b="1" dirty="0" smtClean="0"/>
              <a:t/>
            </a:r>
            <a:br>
              <a:rPr lang="pl-PL" altLang="pl-PL" sz="3200" b="1" dirty="0" smtClean="0"/>
            </a:br>
            <a:r>
              <a:rPr lang="pl-PL" altLang="pl-PL" sz="3200" b="1" dirty="0"/>
              <a:t/>
            </a:r>
            <a:br>
              <a:rPr lang="pl-PL" altLang="pl-PL" sz="3200" b="1" dirty="0"/>
            </a:br>
            <a:r>
              <a:rPr lang="pl-PL" altLang="pl-PL" sz="3200" b="1" dirty="0" smtClean="0"/>
              <a:t/>
            </a:r>
            <a:br>
              <a:rPr lang="pl-PL" altLang="pl-PL" sz="3200" b="1" dirty="0" smtClean="0"/>
            </a:br>
            <a:r>
              <a:rPr lang="pl-PL" altLang="pl-PL" sz="3200" b="1" dirty="0"/>
              <a:t/>
            </a:r>
            <a:br>
              <a:rPr lang="pl-PL" altLang="pl-PL" sz="3200" b="1" dirty="0"/>
            </a:br>
            <a:r>
              <a:rPr lang="pl-PL" altLang="pl-PL" sz="3200" b="1" dirty="0" smtClean="0"/>
              <a:t/>
            </a:r>
            <a:br>
              <a:rPr lang="pl-PL" altLang="pl-PL" sz="3200" b="1" dirty="0" smtClean="0"/>
            </a:br>
            <a:r>
              <a:rPr lang="pl-PL" altLang="pl-PL" sz="3200" b="1" dirty="0"/>
              <a:t/>
            </a:r>
            <a:br>
              <a:rPr lang="pl-PL" altLang="pl-PL" sz="3200" b="1" dirty="0"/>
            </a:br>
            <a:r>
              <a:rPr lang="pl-PL" altLang="pl-PL" sz="3200" b="1" dirty="0" smtClean="0"/>
              <a:t/>
            </a:r>
            <a:br>
              <a:rPr lang="pl-PL" altLang="pl-PL" sz="3200" b="1" dirty="0" smtClean="0"/>
            </a:br>
            <a:r>
              <a:rPr lang="pl-PL" sz="2800" b="1" dirty="0" smtClean="0">
                <a:effectLst>
                  <a:outerShdw blurRad="38100" dist="38100" dir="2700000" algn="tl">
                    <a:srgbClr val="000000">
                      <a:alpha val="43137"/>
                    </a:srgbClr>
                  </a:outerShdw>
                </a:effectLst>
              </a:rPr>
              <a:t>Najbardziej inspirujące projekty Programu </a:t>
            </a:r>
            <a:br>
              <a:rPr lang="pl-PL" sz="2800" b="1" dirty="0" smtClean="0">
                <a:effectLst>
                  <a:outerShdw blurRad="38100" dist="38100" dir="2700000" algn="tl">
                    <a:srgbClr val="000000">
                      <a:alpha val="43137"/>
                    </a:srgbClr>
                  </a:outerShdw>
                </a:effectLst>
              </a:rPr>
            </a:br>
            <a:r>
              <a:rPr lang="pl-PL" sz="2800" b="1" dirty="0" err="1" smtClean="0">
                <a:solidFill>
                  <a:schemeClr val="accent3">
                    <a:lumMod val="75000"/>
                  </a:schemeClr>
                </a:solidFill>
                <a:effectLst>
                  <a:outerShdw blurRad="38100" dist="38100" dir="2700000" algn="tl">
                    <a:srgbClr val="000000">
                      <a:alpha val="43137"/>
                    </a:srgbClr>
                  </a:outerShdw>
                </a:effectLst>
              </a:rPr>
              <a:t>Interreg</a:t>
            </a:r>
            <a:r>
              <a:rPr lang="pl-PL" sz="2800" b="1" dirty="0" smtClean="0">
                <a:solidFill>
                  <a:schemeClr val="accent3">
                    <a:lumMod val="75000"/>
                  </a:schemeClr>
                </a:solidFill>
                <a:effectLst>
                  <a:outerShdw blurRad="38100" dist="38100" dir="2700000" algn="tl">
                    <a:srgbClr val="000000">
                      <a:alpha val="43137"/>
                    </a:srgbClr>
                  </a:outerShdw>
                </a:effectLst>
              </a:rPr>
              <a:t> V-A</a:t>
            </a:r>
            <a:r>
              <a:rPr lang="pl-PL" sz="2800" b="1" dirty="0">
                <a:solidFill>
                  <a:schemeClr val="accent3">
                    <a:lumMod val="75000"/>
                  </a:schemeClr>
                </a:solidFill>
                <a:effectLst>
                  <a:outerShdw blurRad="38100" dist="38100" dir="2700000" algn="tl">
                    <a:srgbClr val="000000">
                      <a:alpha val="43137"/>
                    </a:srgbClr>
                  </a:outerShdw>
                </a:effectLst>
              </a:rPr>
              <a:t> </a:t>
            </a:r>
            <a:r>
              <a:rPr lang="pl-PL" sz="2800" b="1" dirty="0" smtClean="0">
                <a:solidFill>
                  <a:schemeClr val="accent3">
                    <a:lumMod val="75000"/>
                  </a:schemeClr>
                </a:solidFill>
                <a:effectLst>
                  <a:outerShdw blurRad="38100" dist="38100" dir="2700000" algn="tl">
                    <a:srgbClr val="000000">
                      <a:alpha val="43137"/>
                    </a:srgbClr>
                  </a:outerShdw>
                </a:effectLst>
              </a:rPr>
              <a:t>Republika Czeska-Polska</a:t>
            </a:r>
            <a:r>
              <a:rPr lang="pl-PL" altLang="pl-PL" sz="2000" dirty="0">
                <a:solidFill>
                  <a:schemeClr val="accent3">
                    <a:lumMod val="75000"/>
                  </a:schemeClr>
                </a:solidFill>
                <a:effectLst/>
              </a:rPr>
              <a:t/>
            </a:r>
            <a:br>
              <a:rPr lang="pl-PL" altLang="pl-PL" sz="2000" dirty="0">
                <a:solidFill>
                  <a:schemeClr val="accent3">
                    <a:lumMod val="75000"/>
                  </a:schemeClr>
                </a:solidFill>
                <a:effectLst/>
              </a:rPr>
            </a:br>
            <a:r>
              <a:rPr lang="pl-PL" altLang="pl-PL" sz="1600" dirty="0" smtClean="0">
                <a:effectLst>
                  <a:outerShdw blurRad="38100" dist="38100" dir="2700000" algn="tl">
                    <a:srgbClr val="000000">
                      <a:alpha val="43137"/>
                    </a:srgbClr>
                  </a:outerShdw>
                </a:effectLst>
              </a:rPr>
              <a:t/>
            </a:r>
            <a:br>
              <a:rPr lang="pl-PL" altLang="pl-PL" sz="1600" dirty="0" smtClean="0">
                <a:effectLst>
                  <a:outerShdw blurRad="38100" dist="38100" dir="2700000" algn="tl">
                    <a:srgbClr val="000000">
                      <a:alpha val="43137"/>
                    </a:srgbClr>
                  </a:outerShdw>
                </a:effectLst>
              </a:rPr>
            </a:br>
            <a:endParaRPr lang="pl-PL"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2669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kutivní">
  <a:themeElements>
    <a:clrScheme name="Exekutivní">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kutivní">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kutivní">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3862</TotalTime>
  <Words>890</Words>
  <Application>Microsoft Office PowerPoint</Application>
  <PresentationFormat>Pokaz na ekranie (4:3)</PresentationFormat>
  <Paragraphs>166</Paragraphs>
  <Slides>22</Slides>
  <Notes>15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Arial</vt:lpstr>
      <vt:lpstr>Calibri</vt:lpstr>
      <vt:lpstr>Century Gothic</vt:lpstr>
      <vt:lpstr>Courier New</vt:lpstr>
      <vt:lpstr>Palatino Linotype</vt:lpstr>
      <vt:lpstr>Wingdings</vt:lpstr>
      <vt:lpstr>Exekutivní</vt:lpstr>
      <vt:lpstr> INTERREG V-A  REPUBLIKA CZESKA-POLSKA     Konferencja  CZY WSPÓŁPRACA SIĘ OPŁACA?</vt:lpstr>
      <vt:lpstr> Całkowita kwota Programu EFRR - 226 221 710 euro Obszar wsparcia:      </vt:lpstr>
      <vt:lpstr>         Zakresy wsparcia Tematy, które wspierane są w ramach Programu Interreg V-A Republika Czeska – Polska, dzielą się na osie priorytetowe. Na każdą z nich alokowano inną kwotę całkowitą.  </vt:lpstr>
      <vt:lpstr>Wykorzystanie środków wg poszczególnych OP</vt:lpstr>
      <vt:lpstr>Aktualny stan alokacji i zakontrakowanych projektów w OP1</vt:lpstr>
      <vt:lpstr>Aktualny stan alokacji i zakontraktowanych projektów w OP2, w tym projekty drogowe</vt:lpstr>
      <vt:lpstr>Aktualny stan alokacji i zakontraktowanych projektów w OP3</vt:lpstr>
      <vt:lpstr>Aktualny stan alokacji i zakontraktowanych projektów w OP4</vt:lpstr>
      <vt:lpstr>                       Najbardziej inspirujące projekty Programu  Interreg V-A Republika Czeska-Polska  </vt:lpstr>
      <vt:lpstr>                </vt:lpstr>
      <vt:lpstr>Prezentacja programu PowerPoint</vt:lpstr>
      <vt:lpstr>                </vt:lpstr>
      <vt:lpstr>                </vt:lpstr>
      <vt:lpstr>                Źródło zdjęć: facebook Żelazyny szlak rowerowy </vt:lpstr>
      <vt:lpstr>                </vt:lpstr>
      <vt:lpstr>                Źródło zdjęć: facebook Żelazyny szlak rowerowy </vt:lpstr>
      <vt:lpstr>Harmonogram na rok 2019 /  Harmonogram na 2019</vt:lpstr>
      <vt:lpstr>                Oś Piorytetowa 3</vt:lpstr>
      <vt:lpstr>           Przedsięwzięcia, które mają zostać objęte wsparciem  w ramach priorytetu  </vt:lpstr>
      <vt:lpstr>         Przedsięwzięcia, które mają zostać objęte wsparciem  w ramach priorytetu</vt:lpstr>
      <vt:lpstr>          Przedsięwzięcia, które mają zostać objęte wsparciem  w ramach priorytetu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Kořínek Arnošt</dc:creator>
  <cp:lastModifiedBy>Drożdż Monika</cp:lastModifiedBy>
  <cp:revision>316</cp:revision>
  <cp:lastPrinted>2017-11-10T08:22:05Z</cp:lastPrinted>
  <dcterms:created xsi:type="dcterms:W3CDTF">2015-07-27T08:43:00Z</dcterms:created>
  <dcterms:modified xsi:type="dcterms:W3CDTF">2018-12-04T12:14:09Z</dcterms:modified>
</cp:coreProperties>
</file>